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6" r:id="rId3"/>
    <p:sldId id="258" r:id="rId4"/>
    <p:sldId id="259" r:id="rId6"/>
    <p:sldId id="25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5" r:id="rId31"/>
    <p:sldId id="284" r:id="rId32"/>
    <p:sldId id="286" r:id="rId33"/>
    <p:sldId id="395" r:id="rId34"/>
    <p:sldId id="287" r:id="rId35"/>
    <p:sldId id="288" r:id="rId36"/>
    <p:sldId id="289" r:id="rId37"/>
    <p:sldId id="290" r:id="rId38"/>
    <p:sldId id="291" r:id="rId39"/>
    <p:sldId id="292" r:id="rId40"/>
    <p:sldId id="295" r:id="rId41"/>
    <p:sldId id="296" r:id="rId42"/>
    <p:sldId id="293" r:id="rId43"/>
    <p:sldId id="294"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9" r:id="rId76"/>
    <p:sldId id="330" r:id="rId77"/>
    <p:sldId id="328"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9" r:id="rId92"/>
    <p:sldId id="350" r:id="rId93"/>
    <p:sldId id="351" r:id="rId94"/>
    <p:sldId id="352" r:id="rId95"/>
    <p:sldId id="353" r:id="rId96"/>
    <p:sldId id="354" r:id="rId97"/>
    <p:sldId id="355" r:id="rId98"/>
    <p:sldId id="356" r:id="rId99"/>
    <p:sldId id="357" r:id="rId100"/>
    <p:sldId id="358" r:id="rId101"/>
    <p:sldId id="359" r:id="rId102"/>
    <p:sldId id="365" r:id="rId103"/>
    <p:sldId id="360" r:id="rId104"/>
    <p:sldId id="361" r:id="rId105"/>
    <p:sldId id="362" r:id="rId106"/>
    <p:sldId id="363" r:id="rId107"/>
    <p:sldId id="364"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3" r:id="rId135"/>
    <p:sldId id="394" r:id="rId136"/>
    <p:sldId id="392" r:id="rId1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40"/>
    <p:restoredTop sz="94669"/>
  </p:normalViewPr>
  <p:slideViewPr>
    <p:cSldViewPr snapToGrid="0" snapToObjects="1">
      <p:cViewPr varScale="1">
        <p:scale>
          <a:sx n="87" d="100"/>
          <a:sy n="87" d="100"/>
        </p:scale>
        <p:origin x="4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0" Type="http://schemas.openxmlformats.org/officeDocument/2006/relationships/tableStyles" Target="tableStyles.xml"/><Relationship Id="rId14" Type="http://schemas.openxmlformats.org/officeDocument/2006/relationships/slide" Target="slides/slide11.xml"/><Relationship Id="rId139" Type="http://schemas.openxmlformats.org/officeDocument/2006/relationships/viewProps" Target="viewProps.xml"/><Relationship Id="rId138" Type="http://schemas.openxmlformats.org/officeDocument/2006/relationships/presProps" Target="presProps.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true"/>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70EF99-A256-D646-9EC1-755511BCD061}" type="datetimeFigureOut">
              <a:rPr kumimoji="1" lang="zh-CN" altLang="en-US" smtClean="0"/>
            </a:fld>
            <a:endParaRPr kumimoji="1" lang="zh-CN" altLang="en-US"/>
          </a:p>
        </p:txBody>
      </p:sp>
      <p:sp>
        <p:nvSpPr>
          <p:cNvPr id="4" name="幻灯片图像占位符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true"/>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true"/>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true"/>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9494A7-CFE3-C845-90A9-252AA3C1586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kumimoji="1" lang="zh-CN" altLang="en-US" dirty="0"/>
          </a:p>
        </p:txBody>
      </p:sp>
      <p:sp>
        <p:nvSpPr>
          <p:cNvPr id="4" name="幻灯片编号占位符 3"/>
          <p:cNvSpPr>
            <a:spLocks noGrp="true"/>
          </p:cNvSpPr>
          <p:nvPr>
            <p:ph type="sldNum" sz="quarter" idx="10"/>
          </p:nvPr>
        </p:nvSpPr>
        <p:spPr/>
        <p:txBody>
          <a:bodyPr/>
          <a:lstStyle/>
          <a:p>
            <a:fld id="{CB9494A7-CFE3-C845-90A9-252AA3C15860}"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kumimoji="1" lang="zh-CN" altLang="en-US" dirty="0"/>
          </a:p>
        </p:txBody>
      </p:sp>
      <p:sp>
        <p:nvSpPr>
          <p:cNvPr id="4" name="幻灯片编号占位符 3"/>
          <p:cNvSpPr>
            <a:spLocks noGrp="true"/>
          </p:cNvSpPr>
          <p:nvPr>
            <p:ph type="sldNum" sz="quarter" idx="10"/>
          </p:nvPr>
        </p:nvSpPr>
        <p:spPr/>
        <p:txBody>
          <a:bodyPr/>
          <a:lstStyle/>
          <a:p>
            <a:fld id="{CB9494A7-CFE3-C845-90A9-252AA3C15860}"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kumimoji="1" lang="zh-CN" altLang="en-US" dirty="0"/>
          </a:p>
        </p:txBody>
      </p:sp>
      <p:sp>
        <p:nvSpPr>
          <p:cNvPr id="4" name="幻灯片编号占位符 3"/>
          <p:cNvSpPr>
            <a:spLocks noGrp="true"/>
          </p:cNvSpPr>
          <p:nvPr>
            <p:ph type="sldNum" sz="quarter" idx="10"/>
          </p:nvPr>
        </p:nvSpPr>
        <p:spPr/>
        <p:txBody>
          <a:bodyPr/>
          <a:lstStyle/>
          <a:p>
            <a:fld id="{CB9494A7-CFE3-C845-90A9-252AA3C15860}"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kumimoji="1" lang="zh-CN" altLang="en-US" dirty="0"/>
          </a:p>
        </p:txBody>
      </p:sp>
      <p:sp>
        <p:nvSpPr>
          <p:cNvPr id="4" name="灯片编号占位符 3"/>
          <p:cNvSpPr>
            <a:spLocks noGrp="true"/>
          </p:cNvSpPr>
          <p:nvPr>
            <p:ph type="sldNum" sz="quarter" idx="5"/>
          </p:nvPr>
        </p:nvSpPr>
        <p:spPr/>
        <p:txBody>
          <a:bodyPr/>
          <a:lstStyle/>
          <a:p>
            <a:fld id="{CB9494A7-CFE3-C845-90A9-252AA3C15860}"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kumimoji="1" lang="zh-CN" altLang="en-US" dirty="0"/>
          </a:p>
        </p:txBody>
      </p:sp>
      <p:sp>
        <p:nvSpPr>
          <p:cNvPr id="4" name="幻灯片编号占位符 3"/>
          <p:cNvSpPr>
            <a:spLocks noGrp="true"/>
          </p:cNvSpPr>
          <p:nvPr>
            <p:ph type="sldNum" sz="quarter" idx="10"/>
          </p:nvPr>
        </p:nvSpPr>
        <p:spPr/>
        <p:txBody>
          <a:bodyPr/>
          <a:lstStyle/>
          <a:p>
            <a:fld id="{CB9494A7-CFE3-C845-90A9-252AA3C15860}"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kumimoji="1" lang="zh-CN" altLang="en-US" dirty="0"/>
          </a:p>
        </p:txBody>
      </p:sp>
      <p:sp>
        <p:nvSpPr>
          <p:cNvPr id="4" name="幻灯片编号占位符 3"/>
          <p:cNvSpPr>
            <a:spLocks noGrp="true"/>
          </p:cNvSpPr>
          <p:nvPr>
            <p:ph type="sldNum" sz="quarter" idx="10"/>
          </p:nvPr>
        </p:nvSpPr>
        <p:spPr/>
        <p:txBody>
          <a:bodyPr/>
          <a:lstStyle/>
          <a:p>
            <a:fld id="{CB9494A7-CFE3-C845-90A9-252AA3C15860}"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kumimoji="1" lang="zh-CN" altLang="en-US" dirty="0"/>
          </a:p>
        </p:txBody>
      </p:sp>
      <p:sp>
        <p:nvSpPr>
          <p:cNvPr id="4" name="幻灯片编号占位符 3"/>
          <p:cNvSpPr>
            <a:spLocks noGrp="true"/>
          </p:cNvSpPr>
          <p:nvPr>
            <p:ph type="sldNum" sz="quarter" idx="10"/>
          </p:nvPr>
        </p:nvSpPr>
        <p:spPr/>
        <p:txBody>
          <a:bodyPr/>
          <a:lstStyle/>
          <a:p>
            <a:fld id="{CB9494A7-CFE3-C845-90A9-252AA3C15860}"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true"/>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true"/>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true"/>
          </p:cNvSpPr>
          <p:nvPr>
            <p:ph type="dt" sz="half" idx="10"/>
          </p:nvPr>
        </p:nvSpPr>
        <p:spPr/>
        <p:txBody>
          <a:bodyPr/>
          <a:lstStyle/>
          <a:p>
            <a:fld id="{F9E9AFEC-48FA-2045-ABD7-727C55387532}" type="datetimeFigureOut">
              <a:rPr kumimoji="1" lang="zh-CN" altLang="en-US" smtClean="0"/>
            </a:fld>
            <a:endParaRPr kumimoji="1" lang="zh-CN" altLang="en-US"/>
          </a:p>
        </p:txBody>
      </p:sp>
      <p:sp>
        <p:nvSpPr>
          <p:cNvPr id="5" name="Footer Placeholder 4"/>
          <p:cNvSpPr>
            <a:spLocks noGrp="true"/>
          </p:cNvSpPr>
          <p:nvPr>
            <p:ph type="ftr" sz="quarter" idx="11"/>
          </p:nvPr>
        </p:nvSpPr>
        <p:spPr>
          <a:xfrm>
            <a:off x="2416500" y="329307"/>
            <a:ext cx="4973915" cy="309201"/>
          </a:xfrm>
        </p:spPr>
        <p:txBody>
          <a:bodyPr/>
          <a:lstStyle/>
          <a:p>
            <a:endParaRPr kumimoji="1" lang="zh-CN" altLang="en-US"/>
          </a:p>
        </p:txBody>
      </p:sp>
      <p:sp>
        <p:nvSpPr>
          <p:cNvPr id="6" name="Slide Number Placeholder 5"/>
          <p:cNvSpPr>
            <a:spLocks noGrp="true"/>
          </p:cNvSpPr>
          <p:nvPr>
            <p:ph type="sldNum" sz="quarter" idx="12"/>
          </p:nvPr>
        </p:nvSpPr>
        <p:spPr>
          <a:xfrm>
            <a:off x="1437664" y="798973"/>
            <a:ext cx="811019" cy="503578"/>
          </a:xfrm>
        </p:spPr>
        <p:txBody>
          <a:bodyPr/>
          <a:lstStyle/>
          <a:p>
            <a:fld id="{E5431E24-EEE8-C04B-81DF-4ABEBB021A3D}" type="slidenum">
              <a:rPr kumimoji="1" lang="zh-CN" altLang="en-US" smtClean="0"/>
            </a:fld>
            <a:endParaRPr kumimoji="1" lang="zh-CN"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a:t>单击此处编辑母版标题样式</a:t>
            </a:r>
            <a:endParaRPr lang="en-US" dirty="0"/>
          </a:p>
        </p:txBody>
      </p:sp>
      <p:sp>
        <p:nvSpPr>
          <p:cNvPr id="3" name="Vertical Text Placeholder 2"/>
          <p:cNvSpPr>
            <a:spLocks noGrp="true"/>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true"/>
          </p:cNvSpPr>
          <p:nvPr>
            <p:ph type="dt" sz="half" idx="10"/>
          </p:nvPr>
        </p:nvSpPr>
        <p:spPr/>
        <p:txBody>
          <a:bodyPr/>
          <a:lstStyle/>
          <a:p>
            <a:fld id="{F9E9AFEC-48FA-2045-ABD7-727C55387532}" type="datetimeFigureOut">
              <a:rPr kumimoji="1" lang="zh-CN" altLang="en-US" smtClean="0"/>
            </a:fld>
            <a:endParaRPr kumimoji="1" lang="zh-CN" altLang="en-US"/>
          </a:p>
        </p:txBody>
      </p:sp>
      <p:sp>
        <p:nvSpPr>
          <p:cNvPr id="5" name="Footer Placeholder 4"/>
          <p:cNvSpPr>
            <a:spLocks noGrp="true"/>
          </p:cNvSpPr>
          <p:nvPr>
            <p:ph type="ftr" sz="quarter" idx="11"/>
          </p:nvPr>
        </p:nvSpPr>
        <p:spPr/>
        <p:txBody>
          <a:bodyPr/>
          <a:lstStyle/>
          <a:p>
            <a:endParaRPr kumimoji="1" lang="zh-CN" altLang="en-US"/>
          </a:p>
        </p:txBody>
      </p:sp>
      <p:sp>
        <p:nvSpPr>
          <p:cNvPr id="6" name="Slide Number Placeholder 5"/>
          <p:cNvSpPr>
            <a:spLocks noGrp="true"/>
          </p:cNvSpPr>
          <p:nvPr>
            <p:ph type="sldNum" sz="quarter" idx="12"/>
          </p:nvPr>
        </p:nvSpPr>
        <p:spPr/>
        <p:txBody>
          <a:bodyPr/>
          <a:lstStyle/>
          <a:p>
            <a:fld id="{E5431E24-EEE8-C04B-81DF-4ABEBB021A3D}" type="slidenum">
              <a:rPr kumimoji="1" lang="zh-CN" altLang="en-US" smtClean="0"/>
            </a:fld>
            <a:endParaRPr kumimoji="1" lang="zh-CN" altLang="en-US"/>
          </a:p>
        </p:txBody>
      </p:sp>
      <p:cxnSp>
        <p:nvCxnSpPr>
          <p:cNvPr id="26" name="Straight Connector 25"/>
          <p:cNvCxnSpPr/>
          <p:nvPr/>
        </p:nvCxnSpPr>
        <p:spPr>
          <a:xfrm>
            <a:off x="1451579" y="136723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true"/>
          </p:cNvSpPr>
          <p:nvPr>
            <p:ph type="body" orient="vert" idx="1"/>
          </p:nvPr>
        </p:nvSpPr>
        <p:spPr>
          <a:xfrm>
            <a:off x="1444672" y="798973"/>
            <a:ext cx="7828830" cy="4659889"/>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true"/>
          </p:cNvSpPr>
          <p:nvPr>
            <p:ph type="dt" sz="half" idx="10"/>
          </p:nvPr>
        </p:nvSpPr>
        <p:spPr/>
        <p:txBody>
          <a:bodyPr/>
          <a:lstStyle/>
          <a:p>
            <a:fld id="{F9E9AFEC-48FA-2045-ABD7-727C55387532}" type="datetimeFigureOut">
              <a:rPr kumimoji="1" lang="zh-CN" altLang="en-US" smtClean="0"/>
            </a:fld>
            <a:endParaRPr kumimoji="1" lang="zh-CN" altLang="en-US"/>
          </a:p>
        </p:txBody>
      </p:sp>
      <p:sp>
        <p:nvSpPr>
          <p:cNvPr id="5" name="Footer Placeholder 4"/>
          <p:cNvSpPr>
            <a:spLocks noGrp="true"/>
          </p:cNvSpPr>
          <p:nvPr>
            <p:ph type="ftr" sz="quarter" idx="11"/>
          </p:nvPr>
        </p:nvSpPr>
        <p:spPr/>
        <p:txBody>
          <a:bodyPr/>
          <a:lstStyle/>
          <a:p>
            <a:endParaRPr kumimoji="1" lang="zh-CN" altLang="en-US"/>
          </a:p>
        </p:txBody>
      </p:sp>
      <p:sp>
        <p:nvSpPr>
          <p:cNvPr id="6" name="Slide Number Placeholder 5"/>
          <p:cNvSpPr>
            <a:spLocks noGrp="true"/>
          </p:cNvSpPr>
          <p:nvPr>
            <p:ph type="sldNum" sz="quarter" idx="12"/>
          </p:nvPr>
        </p:nvSpPr>
        <p:spPr/>
        <p:txBody>
          <a:bodyPr/>
          <a:lstStyle/>
          <a:p>
            <a:fld id="{E5431E24-EEE8-C04B-81DF-4ABEBB021A3D}" type="slidenum">
              <a:rPr kumimoji="1" lang="zh-CN" altLang="en-US" smtClean="0"/>
            </a:fld>
            <a:endParaRPr kumimoji="1" lang="zh-CN"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true"/>
          </p:cNvSpPr>
          <p:nvPr>
            <p:ph type="title"/>
          </p:nvPr>
        </p:nvSpPr>
        <p:spPr>
          <a:xfrm>
            <a:off x="1451579" y="804520"/>
            <a:ext cx="9603275" cy="498032"/>
          </a:xfrm>
        </p:spPr>
        <p:txBody>
          <a:bodyPr/>
          <a:lstStyle/>
          <a:p>
            <a:r>
              <a:rPr lang="zh-CN" altLang="en-US"/>
              <a:t>单击此处编辑母版标题样式</a:t>
            </a:r>
            <a:endParaRPr lang="en-US" dirty="0"/>
          </a:p>
        </p:txBody>
      </p:sp>
      <p:sp>
        <p:nvSpPr>
          <p:cNvPr id="3" name="Content Placeholder 2"/>
          <p:cNvSpPr>
            <a:spLocks noGrp="true"/>
          </p:cNvSpPr>
          <p:nvPr>
            <p:ph idx="1"/>
          </p:nvPr>
        </p:nvSpPr>
        <p:spPr>
          <a:xfrm>
            <a:off x="1451579" y="1339128"/>
            <a:ext cx="9603275" cy="4127218"/>
          </a:xfrm>
        </p:spPr>
        <p:txBody>
          <a:bodyPr ancho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true"/>
          </p:cNvSpPr>
          <p:nvPr>
            <p:ph type="dt" sz="half" idx="10"/>
          </p:nvPr>
        </p:nvSpPr>
        <p:spPr/>
        <p:txBody>
          <a:bodyPr/>
          <a:lstStyle/>
          <a:p>
            <a:fld id="{F9E9AFEC-48FA-2045-ABD7-727C55387532}" type="datetimeFigureOut">
              <a:rPr kumimoji="1" lang="zh-CN" altLang="en-US" smtClean="0"/>
            </a:fld>
            <a:endParaRPr kumimoji="1" lang="zh-CN" altLang="en-US"/>
          </a:p>
        </p:txBody>
      </p:sp>
      <p:sp>
        <p:nvSpPr>
          <p:cNvPr id="5" name="Footer Placeholder 4"/>
          <p:cNvSpPr>
            <a:spLocks noGrp="true"/>
          </p:cNvSpPr>
          <p:nvPr>
            <p:ph type="ftr" sz="quarter" idx="11"/>
          </p:nvPr>
        </p:nvSpPr>
        <p:spPr/>
        <p:txBody>
          <a:bodyPr/>
          <a:lstStyle/>
          <a:p>
            <a:endParaRPr kumimoji="1" lang="zh-CN" altLang="en-US"/>
          </a:p>
        </p:txBody>
      </p:sp>
      <p:sp>
        <p:nvSpPr>
          <p:cNvPr id="6" name="Slide Number Placeholder 5"/>
          <p:cNvSpPr>
            <a:spLocks noGrp="true"/>
          </p:cNvSpPr>
          <p:nvPr>
            <p:ph type="sldNum" sz="quarter" idx="12"/>
          </p:nvPr>
        </p:nvSpPr>
        <p:spPr/>
        <p:txBody>
          <a:bodyPr/>
          <a:lstStyle/>
          <a:p>
            <a:fld id="{E5431E24-EEE8-C04B-81DF-4ABEBB021A3D}" type="slidenum">
              <a:rPr kumimoji="1" lang="zh-CN" altLang="en-US" smtClean="0"/>
            </a:fld>
            <a:endParaRPr kumimoji="1" lang="zh-CN" altLang="en-US"/>
          </a:p>
        </p:txBody>
      </p:sp>
      <p:cxnSp>
        <p:nvCxnSpPr>
          <p:cNvPr id="33" name="Straight Connector 32"/>
          <p:cNvCxnSpPr/>
          <p:nvPr/>
        </p:nvCxnSpPr>
        <p:spPr>
          <a:xfrm>
            <a:off x="1451579" y="1320839"/>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true"/>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true"/>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true"/>
          </p:cNvSpPr>
          <p:nvPr>
            <p:ph type="dt" sz="half" idx="10"/>
          </p:nvPr>
        </p:nvSpPr>
        <p:spPr/>
        <p:txBody>
          <a:bodyPr/>
          <a:lstStyle/>
          <a:p>
            <a:fld id="{F9E9AFEC-48FA-2045-ABD7-727C55387532}" type="datetimeFigureOut">
              <a:rPr kumimoji="1" lang="zh-CN" altLang="en-US" smtClean="0"/>
            </a:fld>
            <a:endParaRPr kumimoji="1" lang="zh-CN" altLang="en-US"/>
          </a:p>
        </p:txBody>
      </p:sp>
      <p:sp>
        <p:nvSpPr>
          <p:cNvPr id="5" name="Footer Placeholder 4"/>
          <p:cNvSpPr>
            <a:spLocks noGrp="true"/>
          </p:cNvSpPr>
          <p:nvPr>
            <p:ph type="ftr" sz="quarter" idx="11"/>
          </p:nvPr>
        </p:nvSpPr>
        <p:spPr/>
        <p:txBody>
          <a:bodyPr/>
          <a:lstStyle/>
          <a:p>
            <a:endParaRPr kumimoji="1" lang="zh-CN" altLang="en-US"/>
          </a:p>
        </p:txBody>
      </p:sp>
      <p:sp>
        <p:nvSpPr>
          <p:cNvPr id="6" name="Slide Number Placeholder 5"/>
          <p:cNvSpPr>
            <a:spLocks noGrp="true"/>
          </p:cNvSpPr>
          <p:nvPr>
            <p:ph type="sldNum" sz="quarter" idx="12"/>
          </p:nvPr>
        </p:nvSpPr>
        <p:spPr/>
        <p:txBody>
          <a:bodyPr/>
          <a:lstStyle/>
          <a:p>
            <a:fld id="{E5431E24-EEE8-C04B-81DF-4ABEBB021A3D}" type="slidenum">
              <a:rPr kumimoji="1" lang="zh-CN" altLang="en-US" smtClean="0"/>
            </a:fld>
            <a:endParaRPr kumimoji="1" lang="zh-CN"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true"/>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true"/>
          </p:cNvSpPr>
          <p:nvPr>
            <p:ph sz="half" idx="1"/>
          </p:nvPr>
        </p:nvSpPr>
        <p:spPr>
          <a:xfrm>
            <a:off x="1447331" y="2010878"/>
            <a:ext cx="4645152" cy="344859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true"/>
          </p:cNvSpPr>
          <p:nvPr>
            <p:ph sz="half" idx="2"/>
          </p:nvPr>
        </p:nvSpPr>
        <p:spPr>
          <a:xfrm>
            <a:off x="6413771" y="2017343"/>
            <a:ext cx="4645152" cy="344152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true"/>
          </p:cNvSpPr>
          <p:nvPr>
            <p:ph type="dt" sz="half" idx="10"/>
          </p:nvPr>
        </p:nvSpPr>
        <p:spPr/>
        <p:txBody>
          <a:bodyPr/>
          <a:lstStyle/>
          <a:p>
            <a:fld id="{F9E9AFEC-48FA-2045-ABD7-727C55387532}" type="datetimeFigureOut">
              <a:rPr kumimoji="1" lang="zh-CN" altLang="en-US" smtClean="0"/>
            </a:fld>
            <a:endParaRPr kumimoji="1" lang="zh-CN" altLang="en-US"/>
          </a:p>
        </p:txBody>
      </p:sp>
      <p:sp>
        <p:nvSpPr>
          <p:cNvPr id="6" name="Footer Placeholder 5"/>
          <p:cNvSpPr>
            <a:spLocks noGrp="true"/>
          </p:cNvSpPr>
          <p:nvPr>
            <p:ph type="ftr" sz="quarter" idx="11"/>
          </p:nvPr>
        </p:nvSpPr>
        <p:spPr/>
        <p:txBody>
          <a:bodyPr/>
          <a:lstStyle/>
          <a:p>
            <a:endParaRPr kumimoji="1" lang="zh-CN" altLang="en-US"/>
          </a:p>
        </p:txBody>
      </p:sp>
      <p:sp>
        <p:nvSpPr>
          <p:cNvPr id="7" name="Slide Number Placeholder 6"/>
          <p:cNvSpPr>
            <a:spLocks noGrp="true"/>
          </p:cNvSpPr>
          <p:nvPr>
            <p:ph type="sldNum" sz="quarter" idx="12"/>
          </p:nvPr>
        </p:nvSpPr>
        <p:spPr/>
        <p:txBody>
          <a:bodyPr/>
          <a:lstStyle/>
          <a:p>
            <a:fld id="{E5431E24-EEE8-C04B-81DF-4ABEBB021A3D}" type="slidenum">
              <a:rPr kumimoji="1" lang="zh-CN" altLang="en-US" smtClean="0"/>
            </a:fld>
            <a:endParaRPr kumimoji="1" lang="zh-CN"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true"/>
          </p:cNvSpPr>
          <p:nvPr>
            <p:ph type="title"/>
          </p:nvPr>
        </p:nvSpPr>
        <p:spPr>
          <a:xfrm>
            <a:off x="1447191" y="804163"/>
            <a:ext cx="9607661" cy="632833"/>
          </a:xfrm>
        </p:spPr>
        <p:txBody>
          <a:bodyPr/>
          <a:lstStyle/>
          <a:p>
            <a:r>
              <a:rPr lang="zh-CN" altLang="en-US"/>
              <a:t>单击此处编辑母版标题样式</a:t>
            </a:r>
            <a:endParaRPr lang="en-US" dirty="0"/>
          </a:p>
        </p:txBody>
      </p:sp>
      <p:sp>
        <p:nvSpPr>
          <p:cNvPr id="3" name="Text Placeholder 2"/>
          <p:cNvSpPr>
            <a:spLocks noGrp="true"/>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true"/>
          </p:cNvSpPr>
          <p:nvPr>
            <p:ph sz="half" idx="2"/>
          </p:nvPr>
        </p:nvSpPr>
        <p:spPr>
          <a:xfrm>
            <a:off x="1447191" y="2824269"/>
            <a:ext cx="4645152" cy="2644457"/>
          </a:xfrm>
        </p:spPr>
        <p:txBody>
          <a:bodyPr/>
          <a:lstStyle/>
          <a:p>
            <a:pPr lvl="0"/>
            <a:r>
              <a:rPr lang="zh-CN" altLang="en-US"/>
              <a:t>单击此处编辑母版文本样式</a:t>
            </a:r>
            <a:endParaRPr lang="zh-CN" altLang="en-US"/>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5" name="Text Placeholder 4"/>
          <p:cNvSpPr>
            <a:spLocks noGrp="true"/>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true"/>
          </p:cNvSpPr>
          <p:nvPr>
            <p:ph sz="quarter" idx="4"/>
          </p:nvPr>
        </p:nvSpPr>
        <p:spPr>
          <a:xfrm>
            <a:off x="6412362" y="2821491"/>
            <a:ext cx="4645152" cy="2637371"/>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true"/>
          </p:cNvSpPr>
          <p:nvPr>
            <p:ph type="dt" sz="half" idx="10"/>
          </p:nvPr>
        </p:nvSpPr>
        <p:spPr/>
        <p:txBody>
          <a:bodyPr/>
          <a:lstStyle/>
          <a:p>
            <a:fld id="{F9E9AFEC-48FA-2045-ABD7-727C55387532}" type="datetimeFigureOut">
              <a:rPr kumimoji="1" lang="zh-CN" altLang="en-US" smtClean="0"/>
            </a:fld>
            <a:endParaRPr kumimoji="1" lang="zh-CN" altLang="en-US"/>
          </a:p>
        </p:txBody>
      </p:sp>
      <p:sp>
        <p:nvSpPr>
          <p:cNvPr id="8" name="Footer Placeholder 7"/>
          <p:cNvSpPr>
            <a:spLocks noGrp="true"/>
          </p:cNvSpPr>
          <p:nvPr>
            <p:ph type="ftr" sz="quarter" idx="11"/>
          </p:nvPr>
        </p:nvSpPr>
        <p:spPr/>
        <p:txBody>
          <a:bodyPr/>
          <a:lstStyle/>
          <a:p>
            <a:endParaRPr kumimoji="1" lang="zh-CN" altLang="en-US"/>
          </a:p>
        </p:txBody>
      </p:sp>
      <p:sp>
        <p:nvSpPr>
          <p:cNvPr id="9" name="Slide Number Placeholder 8"/>
          <p:cNvSpPr>
            <a:spLocks noGrp="true"/>
          </p:cNvSpPr>
          <p:nvPr>
            <p:ph type="sldNum" sz="quarter" idx="12"/>
          </p:nvPr>
        </p:nvSpPr>
        <p:spPr/>
        <p:txBody>
          <a:bodyPr/>
          <a:lstStyle/>
          <a:p>
            <a:fld id="{E5431E24-EEE8-C04B-81DF-4ABEBB021A3D}" type="slidenum">
              <a:rPr kumimoji="1" lang="zh-CN" altLang="en-US" smtClean="0"/>
            </a:fld>
            <a:endParaRPr kumimoji="1" lang="zh-CN" altLang="en-US"/>
          </a:p>
        </p:txBody>
      </p:sp>
      <p:cxnSp>
        <p:nvCxnSpPr>
          <p:cNvPr id="29" name="Straight Connector 28"/>
          <p:cNvCxnSpPr/>
          <p:nvPr/>
        </p:nvCxnSpPr>
        <p:spPr>
          <a:xfrm>
            <a:off x="1447191" y="1442927"/>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true"/>
          </p:cNvSpPr>
          <p:nvPr>
            <p:ph type="title"/>
          </p:nvPr>
        </p:nvSpPr>
        <p:spPr/>
        <p:txBody>
          <a:bodyPr/>
          <a:lstStyle/>
          <a:p>
            <a:r>
              <a:rPr lang="zh-CN" altLang="en-US"/>
              <a:t>单击此处编辑母版标题样式</a:t>
            </a:r>
            <a:endParaRPr lang="en-US" dirty="0"/>
          </a:p>
        </p:txBody>
      </p:sp>
      <p:sp>
        <p:nvSpPr>
          <p:cNvPr id="3" name="Date Placeholder 2"/>
          <p:cNvSpPr>
            <a:spLocks noGrp="true"/>
          </p:cNvSpPr>
          <p:nvPr>
            <p:ph type="dt" sz="half" idx="10"/>
          </p:nvPr>
        </p:nvSpPr>
        <p:spPr/>
        <p:txBody>
          <a:bodyPr/>
          <a:lstStyle/>
          <a:p>
            <a:fld id="{F9E9AFEC-48FA-2045-ABD7-727C55387532}" type="datetimeFigureOut">
              <a:rPr kumimoji="1" lang="zh-CN" altLang="en-US" smtClean="0"/>
            </a:fld>
            <a:endParaRPr kumimoji="1" lang="zh-CN" altLang="en-US"/>
          </a:p>
        </p:txBody>
      </p:sp>
      <p:sp>
        <p:nvSpPr>
          <p:cNvPr id="4" name="Footer Placeholder 3"/>
          <p:cNvSpPr>
            <a:spLocks noGrp="true"/>
          </p:cNvSpPr>
          <p:nvPr>
            <p:ph type="ftr" sz="quarter" idx="11"/>
          </p:nvPr>
        </p:nvSpPr>
        <p:spPr/>
        <p:txBody>
          <a:bodyPr/>
          <a:lstStyle/>
          <a:p>
            <a:endParaRPr kumimoji="1" lang="zh-CN" altLang="en-US"/>
          </a:p>
        </p:txBody>
      </p:sp>
      <p:sp>
        <p:nvSpPr>
          <p:cNvPr id="5" name="Slide Number Placeholder 4"/>
          <p:cNvSpPr>
            <a:spLocks noGrp="true"/>
          </p:cNvSpPr>
          <p:nvPr>
            <p:ph type="sldNum" sz="quarter" idx="12"/>
          </p:nvPr>
        </p:nvSpPr>
        <p:spPr/>
        <p:txBody>
          <a:bodyPr/>
          <a:lstStyle/>
          <a:p>
            <a:fld id="{E5431E24-EEE8-C04B-81DF-4ABEBB021A3D}" type="slidenum">
              <a:rPr kumimoji="1" lang="zh-CN" altLang="en-US" smtClean="0"/>
            </a:fld>
            <a:endParaRPr kumimoji="1" lang="zh-CN" altLang="en-US"/>
          </a:p>
        </p:txBody>
      </p:sp>
      <p:cxnSp>
        <p:nvCxnSpPr>
          <p:cNvPr id="25" name="Straight Connector 24"/>
          <p:cNvCxnSpPr/>
          <p:nvPr/>
        </p:nvCxnSpPr>
        <p:spPr>
          <a:xfrm>
            <a:off x="1447331" y="1373722"/>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p:txBody>
          <a:bodyPr/>
          <a:lstStyle/>
          <a:p>
            <a:fld id="{F9E9AFEC-48FA-2045-ABD7-727C55387532}" type="datetimeFigureOut">
              <a:rPr kumimoji="1" lang="zh-CN" altLang="en-US" smtClean="0"/>
            </a:fld>
            <a:endParaRPr kumimoji="1" lang="zh-CN" altLang="en-US"/>
          </a:p>
        </p:txBody>
      </p:sp>
      <p:sp>
        <p:nvSpPr>
          <p:cNvPr id="3" name="Footer Placeholder 2"/>
          <p:cNvSpPr>
            <a:spLocks noGrp="true"/>
          </p:cNvSpPr>
          <p:nvPr>
            <p:ph type="ftr" sz="quarter" idx="11"/>
          </p:nvPr>
        </p:nvSpPr>
        <p:spPr/>
        <p:txBody>
          <a:bodyPr/>
          <a:lstStyle/>
          <a:p>
            <a:endParaRPr kumimoji="1" lang="zh-CN" altLang="en-US"/>
          </a:p>
        </p:txBody>
      </p:sp>
      <p:sp>
        <p:nvSpPr>
          <p:cNvPr id="4" name="Slide Number Placeholder 3"/>
          <p:cNvSpPr>
            <a:spLocks noGrp="true"/>
          </p:cNvSpPr>
          <p:nvPr>
            <p:ph type="sldNum" sz="quarter" idx="12"/>
          </p:nvPr>
        </p:nvSpPr>
        <p:spPr/>
        <p:txBody>
          <a:bodyPr/>
          <a:lstStyle/>
          <a:p>
            <a:fld id="{E5431E24-EEE8-C04B-81DF-4ABEBB021A3D}"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true"/>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true"/>
          </p:cNvSpPr>
          <p:nvPr>
            <p:ph idx="1"/>
          </p:nvPr>
        </p:nvSpPr>
        <p:spPr>
          <a:xfrm>
            <a:off x="5043714" y="798974"/>
            <a:ext cx="6012470" cy="4658826"/>
          </a:xfrm>
        </p:spPr>
        <p:txBody>
          <a:bodyPr anchor="ct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true"/>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true"/>
          </p:cNvSpPr>
          <p:nvPr>
            <p:ph type="dt" sz="half" idx="10"/>
          </p:nvPr>
        </p:nvSpPr>
        <p:spPr/>
        <p:txBody>
          <a:bodyPr/>
          <a:lstStyle/>
          <a:p>
            <a:fld id="{F9E9AFEC-48FA-2045-ABD7-727C55387532}" type="datetimeFigureOut">
              <a:rPr kumimoji="1" lang="zh-CN" altLang="en-US" smtClean="0"/>
            </a:fld>
            <a:endParaRPr kumimoji="1" lang="zh-CN" altLang="en-US"/>
          </a:p>
        </p:txBody>
      </p:sp>
      <p:sp>
        <p:nvSpPr>
          <p:cNvPr id="6" name="Footer Placeholder 5"/>
          <p:cNvSpPr>
            <a:spLocks noGrp="true"/>
          </p:cNvSpPr>
          <p:nvPr>
            <p:ph type="ftr" sz="quarter" idx="11"/>
          </p:nvPr>
        </p:nvSpPr>
        <p:spPr/>
        <p:txBody>
          <a:bodyPr/>
          <a:lstStyle/>
          <a:p>
            <a:endParaRPr kumimoji="1" lang="zh-CN" altLang="en-US"/>
          </a:p>
        </p:txBody>
      </p:sp>
      <p:sp>
        <p:nvSpPr>
          <p:cNvPr id="7" name="Slide Number Placeholder 6"/>
          <p:cNvSpPr>
            <a:spLocks noGrp="true"/>
          </p:cNvSpPr>
          <p:nvPr>
            <p:ph type="sldNum" sz="quarter" idx="12"/>
          </p:nvPr>
        </p:nvSpPr>
        <p:spPr/>
        <p:txBody>
          <a:bodyPr/>
          <a:lstStyle/>
          <a:p>
            <a:fld id="{E5431E24-EEE8-C04B-81DF-4ABEBB021A3D}" type="slidenum">
              <a:rPr kumimoji="1" lang="zh-CN" altLang="en-US" smtClean="0"/>
            </a:fld>
            <a:endParaRPr kumimoji="1" lang="zh-CN"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false"/>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true"/>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true" noChangeAspect="true"/>
          </p:cNvSpPr>
          <p:nvPr>
            <p:ph type="pic" idx="1" hasCustomPrompt="true"/>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将图片拖动到占位符，或单击添加图标</a:t>
            </a:r>
            <a:endParaRPr lang="en-US" dirty="0"/>
          </a:p>
        </p:txBody>
      </p:sp>
      <p:sp>
        <p:nvSpPr>
          <p:cNvPr id="4" name="Text Placeholder 3"/>
          <p:cNvSpPr>
            <a:spLocks noGrp="true"/>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Date Placeholder 4"/>
          <p:cNvSpPr>
            <a:spLocks noGrp="true"/>
          </p:cNvSpPr>
          <p:nvPr>
            <p:ph type="dt" sz="half" idx="10"/>
          </p:nvPr>
        </p:nvSpPr>
        <p:spPr>
          <a:xfrm>
            <a:off x="1447382" y="5469856"/>
            <a:ext cx="5527351" cy="320123"/>
          </a:xfrm>
        </p:spPr>
        <p:txBody>
          <a:bodyPr/>
          <a:lstStyle>
            <a:lvl1pPr algn="l">
              <a:defRPr/>
            </a:lvl1pPr>
          </a:lstStyle>
          <a:p>
            <a:fld id="{F9E9AFEC-48FA-2045-ABD7-727C55387532}" type="datetimeFigureOut">
              <a:rPr kumimoji="1" lang="zh-CN" altLang="en-US" smtClean="0"/>
            </a:fld>
            <a:endParaRPr kumimoji="1" lang="zh-CN" altLang="en-US"/>
          </a:p>
        </p:txBody>
      </p:sp>
      <p:sp>
        <p:nvSpPr>
          <p:cNvPr id="6" name="Footer Placeholder 5"/>
          <p:cNvSpPr>
            <a:spLocks noGrp="true"/>
          </p:cNvSpPr>
          <p:nvPr>
            <p:ph type="ftr" sz="quarter" idx="11"/>
          </p:nvPr>
        </p:nvSpPr>
        <p:spPr>
          <a:xfrm>
            <a:off x="1447382" y="318640"/>
            <a:ext cx="5541004" cy="320931"/>
          </a:xfrm>
        </p:spPr>
        <p:txBody>
          <a:bodyPr/>
          <a:lstStyle/>
          <a:p>
            <a:endParaRPr kumimoji="1" lang="zh-CN" altLang="en-US"/>
          </a:p>
        </p:txBody>
      </p:sp>
      <p:sp>
        <p:nvSpPr>
          <p:cNvPr id="7" name="Slide Number Placeholder 6"/>
          <p:cNvSpPr>
            <a:spLocks noGrp="true"/>
          </p:cNvSpPr>
          <p:nvPr>
            <p:ph type="sldNum" sz="quarter" idx="12"/>
          </p:nvPr>
        </p:nvSpPr>
        <p:spPr/>
        <p:txBody>
          <a:bodyPr/>
          <a:lstStyle/>
          <a:p>
            <a:fld id="{E5431E24-EEE8-C04B-81DF-4ABEBB021A3D}" type="slidenum">
              <a:rPr kumimoji="1" lang="zh-CN" altLang="en-US" smtClean="0"/>
            </a:fld>
            <a:endParaRPr kumimoji="1" lang="zh-CN"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20384"/>
            <a:ext cx="12192000" cy="4605034"/>
          </a:xfrm>
          <a:prstGeom prst="rect">
            <a:avLst/>
          </a:prstGeom>
          <a:gradFill flip="none" rotWithShape="true">
            <a:gsLst>
              <a:gs pos="0">
                <a:schemeClr val="bg2">
                  <a:alpha val="0"/>
                </a:schemeClr>
              </a:gs>
              <a:gs pos="100000">
                <a:schemeClr val="bg2"/>
              </a:gs>
            </a:gsLst>
            <a:lin ang="5400000" scaled="false"/>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true"/>
          </p:cNvPicPr>
          <p:nvPr/>
        </p:nvPicPr>
        <p:blipFill rotWithShape="true">
          <a:blip r:embed="rId12">
            <a:extLst>
              <a:ext uri="{28A0092B-C50C-407E-A947-70E740481C1C}">
                <a14:useLocalDpi xmlns:a14="http://schemas.microsoft.com/office/drawing/2010/main" val="false"/>
              </a:ext>
            </a:extLst>
          </a:blip>
          <a:srcRect t="1538" b="-1538"/>
          <a:stretch>
            <a:fillRect/>
          </a:stretch>
        </p:blipFill>
        <p:spPr bwMode="black">
          <a:xfrm>
            <a:off x="0" y="6126480"/>
            <a:ext cx="12192000" cy="742950"/>
          </a:xfrm>
          <a:prstGeom prst="rect">
            <a:avLst/>
          </a:prstGeom>
        </p:spPr>
      </p:pic>
      <p:sp>
        <p:nvSpPr>
          <p:cNvPr id="2" name="Title Placeholder 1"/>
          <p:cNvSpPr>
            <a:spLocks noGrp="true"/>
          </p:cNvSpPr>
          <p:nvPr>
            <p:ph type="title"/>
          </p:nvPr>
        </p:nvSpPr>
        <p:spPr>
          <a:xfrm>
            <a:off x="1451579" y="804520"/>
            <a:ext cx="9603275" cy="550914"/>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true"/>
          </p:cNvSpPr>
          <p:nvPr>
            <p:ph type="body" idx="1"/>
          </p:nvPr>
        </p:nvSpPr>
        <p:spPr>
          <a:xfrm>
            <a:off x="1451579" y="1519321"/>
            <a:ext cx="9603275" cy="394702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true"/>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9E9AFEC-48FA-2045-ABD7-727C55387532}" type="datetimeFigureOut">
              <a:rPr kumimoji="1" lang="zh-CN" altLang="en-US" smtClean="0"/>
            </a:fld>
            <a:endParaRPr kumimoji="1" lang="zh-CN" altLang="en-US"/>
          </a:p>
        </p:txBody>
      </p:sp>
      <p:sp>
        <p:nvSpPr>
          <p:cNvPr id="5" name="Footer Placeholder 4"/>
          <p:cNvSpPr>
            <a:spLocks noGrp="true"/>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zh-CN" altLang="en-US"/>
          </a:p>
        </p:txBody>
      </p:sp>
      <p:sp>
        <p:nvSpPr>
          <p:cNvPr id="6" name="Slide Number Placeholder 5"/>
          <p:cNvSpPr>
            <a:spLocks noGrp="true"/>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5431E24-EEE8-C04B-81DF-4ABEBB021A3D}" type="slidenum">
              <a:rPr kumimoji="1" lang="zh-CN" altLang="en-US" smtClean="0"/>
            </a:fld>
            <a:endParaRPr kumimoji="1" lang="zh-CN"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github.com/oliverwy/DhDesignpattern/tree/master/src/ch2strategepattern/Strategy" TargetMode="Externa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image" Target="../media/image11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0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8.png"/><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1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1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1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0.png"/><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2.png"/><Relationship Id="rId1" Type="http://schemas.openxmlformats.org/officeDocument/2006/relationships/image" Target="../media/image14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9.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0.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png"/><Relationship Id="rId1" Type="http://schemas.openxmlformats.org/officeDocument/2006/relationships/image" Target="../media/image151.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6.png"/><Relationship Id="rId1" Type="http://schemas.openxmlformats.org/officeDocument/2006/relationships/image" Target="../media/image155.png"/></Relationships>
</file>

<file path=ppt/slides/_rels/slide12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58.png"/><Relationship Id="rId1" Type="http://schemas.openxmlformats.org/officeDocument/2006/relationships/image" Target="../media/image15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github.com/oliverwy/DhDesignpattern/tree/master/src/ch20iteratorpattern/firstcode" TargetMode="External"/><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hyperlink" Target="https://github.com/oliverwy/DhDesignpattern/tree/master/src/ch28visitorpattern/visitorpatternnormalbill"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github.com/oliverwy/DhDesignpattern/tree/master/src/ch28visitorpattern/visitorpatternnormal" TargetMode="Externa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github.com/oliverwy/DhDesignpattern/tree/master/src/ch23commandpattern/commandpatternlightfirstcode" TargetMode="Externa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github.com/oliverwy/DhDesignpattern/tree/master/src/ch23commandpattern/commandpatternlightfsecondcode" TargetMode="Externa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oliverwy/DhDesignpattern/tree/master/src/ch23commandpattern/commandpatternlightfcommand" TargetMode="External"/><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oliverwy/DhDesignpattern/tree/master/src/ch20iteratorpattern/TVdemo" TargetMode="Externa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tiff"/><Relationship Id="rId2" Type="http://schemas.openxmlformats.org/officeDocument/2006/relationships/image" Target="../media/image61.png"/><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tiff"/><Relationship Id="rId1"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3.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github.com/oliverwy/DhDesignpattern/tree/master/src/ch23commandpattern/commandpatternnormal" TargetMode="External"/><Relationship Id="rId2" Type="http://schemas.openxmlformats.org/officeDocument/2006/relationships/image" Target="../media/image65.png"/><Relationship Id="rId1"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oliverwy/DhDesignpattern/tree/master/src/ch25mediatorpattern/qqexchange" TargetMode="External"/><Relationship Id="rId1" Type="http://schemas.openxmlformats.org/officeDocument/2006/relationships/image" Target="../media/image7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oliverwy/DhDesignpattern/tree/master/src/ch25mediatorpattern/qqexchangemulti" TargetMode="External"/><Relationship Id="rId1"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github.com/oliverwy/DhDesignpattern/tree/master/src/ch25mediatorpattern/qqexchangemediator" TargetMode="Externa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hyperlink" Target="https://github.com/oliverwy/DhDesignpattern/tree/master/src/ch25mediatorpattern/mediatorpattern" TargetMode="External"/><Relationship Id="rId2" Type="http://schemas.openxmlformats.org/officeDocument/2006/relationships/image" Target="../media/image94.png"/><Relationship Id="rId1" Type="http://schemas.openxmlformats.org/officeDocument/2006/relationships/image" Target="../media/image93.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oliverwy/DhDesignpattern/tree/master/src/ch2strategepattern/moiveprotype" TargetMode="External"/><Relationship Id="rId1" Type="http://schemas.openxmlformats.org/officeDocument/2006/relationships/image" Target="../media/image99.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oliverwy/DhDesignpattern/tree/master/src/ch2strategepattern/moivefactory" TargetMode="External"/><Relationship Id="rId1" Type="http://schemas.openxmlformats.org/officeDocument/2006/relationships/image" Target="../media/image10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8.png"/><Relationship Id="rId1" Type="http://schemas.openxmlformats.org/officeDocument/2006/relationships/image" Target="../media/image107.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image" Target="../media/image103.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github.com/oliverwy/DhDesignpattern/tree/master/src/ch2strategepattern/movietickets" TargetMode="External"/><Relationship Id="rId2" Type="http://schemas.openxmlformats.org/officeDocument/2006/relationships/image" Target="../media/image111.png"/><Relationship Id="rId1" Type="http://schemas.openxmlformats.org/officeDocument/2006/relationships/image" Target="../media/image11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4.png"/><Relationship Id="rId1" Type="http://schemas.openxmlformats.org/officeDocument/2006/relationships/image" Target="../media/image11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ctrTitle"/>
          </p:nvPr>
        </p:nvSpPr>
        <p:spPr>
          <a:xfrm>
            <a:off x="2898227" y="987111"/>
            <a:ext cx="8301881" cy="2541431"/>
          </a:xfrm>
        </p:spPr>
        <p:txBody>
          <a:bodyPr>
            <a:normAutofit/>
          </a:bodyPr>
          <a:lstStyle/>
          <a:p>
            <a:r>
              <a:rPr kumimoji="1" lang="zh-CN" altLang="en-US" sz="4800" dirty="0"/>
              <a:t>第八讲 行为型软件设计模式</a:t>
            </a:r>
            <a:endParaRPr kumimoji="1" lang="zh-CN" altLang="en-US" sz="4800" dirty="0"/>
          </a:p>
        </p:txBody>
      </p:sp>
      <p:sp>
        <p:nvSpPr>
          <p:cNvPr id="5" name="副标题 2"/>
          <p:cNvSpPr>
            <a:spLocks noGrp="true"/>
          </p:cNvSpPr>
          <p:nvPr/>
        </p:nvSpPr>
        <p:spPr>
          <a:xfrm>
            <a:off x="5351145" y="3531235"/>
            <a:ext cx="3395980" cy="2763520"/>
          </a:xfrm>
          <a:prstGeom prst="rect">
            <a:avLst/>
          </a:prstGeom>
        </p:spPr>
        <p:txBody>
          <a:bodyPr vert="horz" lIns="91440" tIns="91440" rIns="91440" bIns="91440" rtlCol="0">
            <a:normAutofit fontScale="9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outerShdw blurRad="38100" dist="38100" dir="2700000" algn="tl">
                    <a:srgbClr val="000000">
                      <a:alpha val="43137"/>
                    </a:srgbClr>
                  </a:outerShdw>
                </a:effectLst>
                <a:latin typeface="仿宋" panose="02010609060101010101" charset="-122"/>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仿宋" panose="02010609060101010101" charset="-122"/>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仿宋" panose="02010609060101010101" charset="-122"/>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仿宋" panose="02010609060101010101" charset="-122"/>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仿宋" panose="02010609060101010101" charset="-122"/>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r>
              <a:rPr kumimoji="1" lang="zh-CN" altLang="en-US" dirty="0"/>
              <a:t>主讲：王友</a:t>
            </a:r>
            <a:endParaRPr kumimoji="1" lang="en-US" altLang="zh-CN" dirty="0"/>
          </a:p>
          <a:p>
            <a:r>
              <a:rPr kumimoji="1" lang="zh-CN" altLang="en-US" dirty="0"/>
              <a:t>     系统分析师</a:t>
            </a:r>
            <a:endParaRPr kumimoji="1" lang="zh-CN" altLang="en-US" dirty="0"/>
          </a:p>
          <a:p>
            <a:r>
              <a:rPr kumimoji="1" lang="en-US" altLang="zh-CN" dirty="0"/>
              <a:t>     </a:t>
            </a:r>
            <a:r>
              <a:rPr kumimoji="1" lang="zh-CN" altLang="en-US" dirty="0"/>
              <a:t>系统架构设计师</a:t>
            </a:r>
            <a:endParaRPr kumimoji="1" lang="en-US" altLang="zh-CN" dirty="0"/>
          </a:p>
          <a:p>
            <a:r>
              <a:rPr kumimoji="1" lang="zh-CN" altLang="en-US" dirty="0"/>
              <a:t>     信息系统项目管理师</a:t>
            </a:r>
            <a:endParaRPr kumimoji="1" lang="en-US" altLang="zh-CN" dirty="0"/>
          </a:p>
          <a:p>
            <a:r>
              <a:rPr kumimoji="1" lang="zh-CN" altLang="en-US" dirty="0"/>
              <a:t>     </a:t>
            </a:r>
            <a:r>
              <a:rPr kumimoji="1" lang="en-US" altLang="zh-CN" dirty="0"/>
              <a:t>PMP</a:t>
            </a:r>
            <a:r>
              <a:rPr kumimoji="1" lang="zh-CN" altLang="en-US" dirty="0"/>
              <a:t>项目管理师</a:t>
            </a:r>
            <a:endParaRPr kumimoji="1" lang="en-US" altLang="zh-CN" dirty="0"/>
          </a:p>
          <a:p>
            <a:r>
              <a:rPr kumimoji="1" lang="zh-CN" altLang="en-US" dirty="0"/>
              <a:t>     讲师</a:t>
            </a:r>
            <a:endParaRPr kumimoji="1" lang="en-US" altLang="zh-CN" dirty="0"/>
          </a:p>
          <a:p>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接着我们实现整个调用</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6" name="图片 5"/>
          <p:cNvPicPr>
            <a:picLocks noChangeAspect="true"/>
          </p:cNvPicPr>
          <p:nvPr/>
        </p:nvPicPr>
        <p:blipFill>
          <a:blip r:embed="rId1"/>
          <a:stretch>
            <a:fillRect/>
          </a:stretch>
        </p:blipFill>
        <p:spPr>
          <a:xfrm>
            <a:off x="2421636" y="1316944"/>
            <a:ext cx="7746492" cy="5164328"/>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这就是策略模式</a:t>
            </a:r>
            <a:endParaRPr kumimoji="1" lang="zh-CN" altLang="en-US" dirty="0"/>
          </a:p>
        </p:txBody>
      </p:sp>
      <p:sp>
        <p:nvSpPr>
          <p:cNvPr id="3" name="内容占位符 2"/>
          <p:cNvSpPr>
            <a:spLocks noGrp="true"/>
          </p:cNvSpPr>
          <p:nvPr>
            <p:ph idx="1"/>
          </p:nvPr>
        </p:nvSpPr>
        <p:spPr/>
        <p:txBody>
          <a:bodyPr>
            <a:normAutofit/>
          </a:bodyPr>
          <a:lstStyle/>
          <a:p>
            <a:r>
              <a:rPr kumimoji="1" lang="zh-CN" altLang="en-US" dirty="0"/>
              <a:t>把类的结构和不完全属于他的业务逻辑分离</a:t>
            </a:r>
            <a:endParaRPr kumimoji="1" lang="en-US" altLang="zh-CN" dirty="0"/>
          </a:p>
          <a:p>
            <a:r>
              <a:rPr kumimoji="1" lang="zh-CN" altLang="en-US" dirty="0"/>
              <a:t>把这部分业务逻辑封装陈一个个独立的类</a:t>
            </a:r>
            <a:endParaRPr kumimoji="1" lang="en-US" altLang="zh-CN" dirty="0"/>
          </a:p>
          <a:p>
            <a:r>
              <a:rPr kumimoji="1" lang="zh-CN" altLang="en-US" dirty="0"/>
              <a:t>使用过程中，组合在一起即可</a:t>
            </a:r>
            <a:endParaRPr kumimoji="1" lang="en-US" altLang="zh-CN" dirty="0"/>
          </a:p>
          <a:p>
            <a:r>
              <a:rPr kumimoji="1" lang="en-US" altLang="zh-CN" dirty="0" err="1"/>
              <a:t>MovieTicket</a:t>
            </a:r>
            <a:r>
              <a:rPr kumimoji="1" lang="zh-CN" altLang="en-US" dirty="0"/>
              <a:t>类，我们在这个模式中称之为</a:t>
            </a:r>
            <a:r>
              <a:rPr kumimoji="1" lang="en-US" altLang="zh-CN" dirty="0"/>
              <a:t>Context</a:t>
            </a:r>
            <a:r>
              <a:rPr kumimoji="1" lang="zh-CN" altLang="en-US" dirty="0"/>
              <a:t>类，使用场景类。这个表名这个独立封装的业务逻辑可以用在什么样的业务环境中。</a:t>
            </a:r>
            <a:endParaRPr kumimoji="1" lang="en-US" altLang="zh-CN" dirty="0"/>
          </a:p>
          <a:p>
            <a:r>
              <a:rPr kumimoji="1" lang="en-US" altLang="zh-CN" dirty="0"/>
              <a:t>Discount</a:t>
            </a:r>
            <a:r>
              <a:rPr kumimoji="1" lang="zh-CN" altLang="en-US" dirty="0"/>
              <a:t>接口就是这个通用计算过程（业务逻辑）对外表现的统一的行为，在模式中称之为</a:t>
            </a:r>
            <a:r>
              <a:rPr kumimoji="1" lang="en-US" altLang="zh-CN" dirty="0" err="1"/>
              <a:t>Stratege</a:t>
            </a:r>
            <a:r>
              <a:rPr kumimoji="1" lang="zh-CN" altLang="en-US" dirty="0"/>
              <a:t>，代表的是具体业务场景中通用的行为</a:t>
            </a:r>
            <a:endParaRPr kumimoji="1" lang="en-US" altLang="zh-CN" dirty="0"/>
          </a:p>
          <a:p>
            <a:r>
              <a:rPr lang="en-US" altLang="zh-CN" dirty="0" err="1"/>
              <a:t>StudentDiscount</a:t>
            </a:r>
            <a:r>
              <a:rPr lang="zh-CN" altLang="en-US" dirty="0"/>
              <a:t>、</a:t>
            </a:r>
            <a:r>
              <a:rPr lang="en-US" altLang="zh-CN" dirty="0" err="1"/>
              <a:t>ChildrenDiscount</a:t>
            </a:r>
            <a:r>
              <a:rPr lang="zh-CN" altLang="en-US" dirty="0"/>
              <a:t>、</a:t>
            </a:r>
            <a:r>
              <a:rPr lang="en-US" altLang="zh-CN" dirty="0" err="1"/>
              <a:t>VIPDiscount</a:t>
            </a:r>
            <a:r>
              <a:rPr lang="zh-CN" altLang="en-US" dirty="0"/>
              <a:t>表示的就是这个通用策略或者算法的具体化</a:t>
            </a:r>
            <a:endParaRPr kumimoji="1" lang="en-US" altLang="zh-CN" dirty="0"/>
          </a:p>
          <a:p>
            <a:endParaRPr kumimoji="1" lang="zh-CN" alt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lang="zh-CN" altLang="en-US" b="1" dirty="0"/>
              <a:t>我们表述的严谨点</a:t>
            </a:r>
            <a:endParaRPr kumimoji="1" lang="zh-CN" altLang="en-US" dirty="0"/>
          </a:p>
        </p:txBody>
      </p:sp>
      <p:sp>
        <p:nvSpPr>
          <p:cNvPr id="3" name="内容占位符 2"/>
          <p:cNvSpPr>
            <a:spLocks noGrp="true"/>
          </p:cNvSpPr>
          <p:nvPr>
            <p:ph idx="1"/>
          </p:nvPr>
        </p:nvSpPr>
        <p:spPr/>
        <p:txBody>
          <a:bodyPr/>
          <a:lstStyle/>
          <a:p>
            <a:r>
              <a:rPr lang="zh-CN" altLang="en-US" dirty="0"/>
              <a:t>策略模式就是，定义一些独立的类来封装不同的算法，</a:t>
            </a:r>
            <a:endParaRPr lang="en-US" altLang="zh-CN" dirty="0"/>
          </a:p>
          <a:p>
            <a:pPr lvl="1"/>
            <a:r>
              <a:rPr lang="zh-CN" altLang="en-US" b="1" dirty="0"/>
              <a:t>每一个类封装一种具体的算法</a:t>
            </a:r>
            <a:r>
              <a:rPr lang="zh-CN" altLang="en-US" dirty="0"/>
              <a:t>，在这里，每一个封装算法的类我们都可以称之为一种</a:t>
            </a:r>
            <a:r>
              <a:rPr lang="zh-CN" altLang="en-US" b="1" dirty="0"/>
              <a:t>策略</a:t>
            </a:r>
            <a:r>
              <a:rPr lang="en-US" altLang="zh-CN" b="1" dirty="0"/>
              <a:t>(Strategy)</a:t>
            </a:r>
            <a:r>
              <a:rPr lang="zh-CN" altLang="en-US" dirty="0"/>
              <a:t>，为了保证这些策略在使用时具有一致性，一般会提供一个抽象的策略类来做规则的定义，而每种算法则对应于一个具体策略类。</a:t>
            </a:r>
            <a:endParaRPr kumimoji="1" lang="en-US" altLang="zh-CN" dirty="0"/>
          </a:p>
          <a:p>
            <a:r>
              <a:rPr lang="zh-CN" altLang="en-US" b="1" dirty="0"/>
              <a:t>策略模式的主要目的是将算法的定义与使用分开，也就是将算法的行为和环境分开</a:t>
            </a:r>
            <a:r>
              <a:rPr lang="zh-CN" altLang="en-US" dirty="0"/>
              <a:t>，</a:t>
            </a:r>
            <a:endParaRPr lang="en-US" altLang="zh-CN" dirty="0"/>
          </a:p>
          <a:p>
            <a:pPr lvl="1"/>
            <a:r>
              <a:rPr lang="zh-CN" altLang="en-US" dirty="0"/>
              <a:t>将算法的定义放在专门的策略类中，每一个策略类封装了一种实现算法，使用算法的环境类针对抽象策略类进行编程，符合“依赖倒转原则”。在出现新的算法时，只需要增加一个新的实现了抽象策略类的具体策略类即可</a:t>
            </a:r>
            <a:endParaRPr lang="en-US" altLang="zh-CN"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策略模式定义</a:t>
            </a:r>
            <a:endParaRPr kumimoji="1" lang="zh-CN" altLang="en-US" dirty="0"/>
          </a:p>
        </p:txBody>
      </p:sp>
      <p:sp>
        <p:nvSpPr>
          <p:cNvPr id="3" name="内容占位符 2"/>
          <p:cNvSpPr>
            <a:spLocks noGrp="true"/>
          </p:cNvSpPr>
          <p:nvPr>
            <p:ph idx="1"/>
          </p:nvPr>
        </p:nvSpPr>
        <p:spPr/>
        <p:txBody>
          <a:bodyPr/>
          <a:lstStyle/>
          <a:p>
            <a:r>
              <a:rPr lang="zh-CN" altLang="en-US" b="1" dirty="0"/>
              <a:t>策略模式</a:t>
            </a:r>
            <a:r>
              <a:rPr lang="en-US" altLang="zh-CN" b="1" dirty="0"/>
              <a:t>(Strategy Pattern)</a:t>
            </a:r>
            <a:r>
              <a:rPr lang="zh-CN" altLang="en-US" b="1" dirty="0"/>
              <a:t>：定义一系列算法类，将每一个算法封装起来，并让它们可以相互替换，策略模式让算法独立于使用它的客户而变化，也称为政策模式</a:t>
            </a:r>
            <a:r>
              <a:rPr lang="en-US" altLang="zh-CN" b="1" dirty="0"/>
              <a:t>(Policy)</a:t>
            </a:r>
            <a:r>
              <a:rPr lang="zh-CN" altLang="en-US" b="1" dirty="0"/>
              <a:t>。</a:t>
            </a:r>
            <a:endParaRPr kumimoji="1" lang="zh-CN" altLang="en-US" dirty="0"/>
          </a:p>
        </p:txBody>
      </p:sp>
      <p:pic>
        <p:nvPicPr>
          <p:cNvPr id="4" name="图片 3"/>
          <p:cNvPicPr>
            <a:picLocks noChangeAspect="true"/>
          </p:cNvPicPr>
          <p:nvPr/>
        </p:nvPicPr>
        <p:blipFill>
          <a:blip r:embed="rId1"/>
          <a:stretch>
            <a:fillRect/>
          </a:stretch>
        </p:blipFill>
        <p:spPr>
          <a:xfrm>
            <a:off x="2793961" y="2527112"/>
            <a:ext cx="8505108" cy="3230991"/>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lang="zh-CN" altLang="en-US" dirty="0"/>
              <a:t>在策略模式结构图中包含如下几个角色：</a:t>
            </a:r>
            <a:endParaRPr lang="zh-CN" altLang="en-US" dirty="0"/>
          </a:p>
        </p:txBody>
      </p:sp>
      <p:sp>
        <p:nvSpPr>
          <p:cNvPr id="3" name="内容占位符 2"/>
          <p:cNvSpPr>
            <a:spLocks noGrp="true"/>
          </p:cNvSpPr>
          <p:nvPr>
            <p:ph idx="1"/>
          </p:nvPr>
        </p:nvSpPr>
        <p:spPr/>
        <p:txBody>
          <a:bodyPr>
            <a:normAutofit/>
          </a:bodyPr>
          <a:lstStyle/>
          <a:p>
            <a:r>
              <a:rPr lang="zh-CN" altLang="en-US" dirty="0"/>
              <a:t> ● </a:t>
            </a:r>
            <a:r>
              <a:rPr lang="en-US" altLang="zh-CN" b="1" dirty="0"/>
              <a:t>Context</a:t>
            </a:r>
            <a:r>
              <a:rPr lang="zh-CN" altLang="en-US" b="1" dirty="0"/>
              <a:t>（环境类）：</a:t>
            </a:r>
            <a:r>
              <a:rPr lang="zh-CN" altLang="en-US" dirty="0"/>
              <a:t>环境类是使用算法的角色，它在解决某个问题（即实现某个方法）时可以采用多种策略。在环境类中维持一个对抽象策略类的引用实例，用于定义所采用的策略。</a:t>
            </a:r>
            <a:endParaRPr lang="zh-CN" altLang="en-US" dirty="0"/>
          </a:p>
          <a:p>
            <a:r>
              <a:rPr lang="zh-CN" altLang="en-US" dirty="0"/>
              <a:t>● </a:t>
            </a:r>
            <a:r>
              <a:rPr lang="en-US" altLang="zh-CN" b="1" dirty="0"/>
              <a:t>Strategy</a:t>
            </a:r>
            <a:r>
              <a:rPr lang="zh-CN" altLang="en-US" b="1" dirty="0"/>
              <a:t>（抽象策略类）：</a:t>
            </a:r>
            <a:r>
              <a:rPr lang="zh-CN" altLang="en-US" dirty="0"/>
              <a:t>它为所支持的算法声明了抽象方法，是所有策略类的父类，它可以是抽象类或具体类，也可以是接口。环境类通过抽象策略类中声明的方法在运行时调用具体策略类中实现的算法。</a:t>
            </a:r>
            <a:endParaRPr lang="zh-CN" altLang="en-US" dirty="0"/>
          </a:p>
          <a:p>
            <a:r>
              <a:rPr lang="zh-CN" altLang="en-US" dirty="0"/>
              <a:t>● </a:t>
            </a:r>
            <a:r>
              <a:rPr lang="en-US" altLang="zh-CN" b="1" dirty="0" err="1"/>
              <a:t>ConcreteStrategy</a:t>
            </a:r>
            <a:r>
              <a:rPr lang="zh-CN" altLang="en-US" b="1" dirty="0"/>
              <a:t>（具体策略类）：</a:t>
            </a:r>
            <a:r>
              <a:rPr lang="zh-CN" altLang="en-US" dirty="0"/>
              <a:t>它实现了在抽象策略类中声明的算法，在运行时，具体策略类将覆盖在环境类中定义的抽象策略类对象，使用一种具体的算法实现某个业务处理。</a:t>
            </a:r>
            <a:endParaRPr lang="zh-CN" altLang="en-US" dirty="0"/>
          </a:p>
          <a:p>
            <a:endParaRPr kumimoji="1"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标准结构代码实现</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1041991" y="1745387"/>
            <a:ext cx="4483100" cy="3314700"/>
          </a:xfrm>
          <a:prstGeom prst="rect">
            <a:avLst/>
          </a:prstGeom>
        </p:spPr>
      </p:pic>
      <p:pic>
        <p:nvPicPr>
          <p:cNvPr id="5" name="图片 4"/>
          <p:cNvPicPr>
            <a:picLocks noChangeAspect="true"/>
          </p:cNvPicPr>
          <p:nvPr/>
        </p:nvPicPr>
        <p:blipFill>
          <a:blip r:embed="rId2"/>
          <a:stretch>
            <a:fillRect/>
          </a:stretch>
        </p:blipFill>
        <p:spPr>
          <a:xfrm>
            <a:off x="6044185" y="235712"/>
            <a:ext cx="5029200" cy="952500"/>
          </a:xfrm>
          <a:prstGeom prst="rect">
            <a:avLst/>
          </a:prstGeom>
        </p:spPr>
      </p:pic>
      <p:pic>
        <p:nvPicPr>
          <p:cNvPr id="7" name="图片 6"/>
          <p:cNvPicPr>
            <a:picLocks noChangeAspect="true"/>
          </p:cNvPicPr>
          <p:nvPr/>
        </p:nvPicPr>
        <p:blipFill>
          <a:blip r:embed="rId3"/>
          <a:stretch>
            <a:fillRect/>
          </a:stretch>
        </p:blipFill>
        <p:spPr>
          <a:xfrm>
            <a:off x="6044185" y="1188212"/>
            <a:ext cx="5219700" cy="5651500"/>
          </a:xfrm>
          <a:prstGeom prst="rect">
            <a:avLst/>
          </a:prstGeom>
        </p:spPr>
      </p:pic>
      <p:sp>
        <p:nvSpPr>
          <p:cNvPr id="6" name="矩形 5"/>
          <p:cNvSpPr/>
          <p:nvPr/>
        </p:nvSpPr>
        <p:spPr>
          <a:xfrm>
            <a:off x="363693" y="5346310"/>
            <a:ext cx="4812990" cy="646331"/>
          </a:xfrm>
          <a:prstGeom prst="rect">
            <a:avLst/>
          </a:prstGeom>
        </p:spPr>
        <p:txBody>
          <a:bodyPr wrap="square">
            <a:spAutoFit/>
          </a:bodyPr>
          <a:lstStyle/>
          <a:p>
            <a:r>
              <a:rPr lang="zh-CN" altLang="en-US" dirty="0">
                <a:hlinkClick r:id="rId4"/>
              </a:rPr>
              <a:t>https://github.com/oliverwy/DhDesignpattern/tree/master/src/ch2strategepattern/Strategy</a:t>
            </a:r>
            <a:endParaRPr lang="zh-CN" alt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客户端使用</a:t>
            </a:r>
            <a:endParaRPr kumimoji="1" lang="zh-CN" altLang="en-US" dirty="0"/>
          </a:p>
        </p:txBody>
      </p:sp>
      <p:pic>
        <p:nvPicPr>
          <p:cNvPr id="5" name="内容占位符 4"/>
          <p:cNvPicPr>
            <a:picLocks noGrp="true" noChangeAspect="true"/>
          </p:cNvPicPr>
          <p:nvPr>
            <p:ph idx="1"/>
          </p:nvPr>
        </p:nvPicPr>
        <p:blipFill>
          <a:blip r:embed="rId1"/>
          <a:stretch>
            <a:fillRect/>
          </a:stretch>
        </p:blipFill>
        <p:spPr>
          <a:xfrm>
            <a:off x="7562354" y="2823718"/>
            <a:ext cx="3492500" cy="1714500"/>
          </a:xfrm>
          <a:prstGeom prst="rect">
            <a:avLst/>
          </a:prstGeom>
        </p:spPr>
      </p:pic>
      <p:pic>
        <p:nvPicPr>
          <p:cNvPr id="4" name="图片 3"/>
          <p:cNvPicPr>
            <a:picLocks noChangeAspect="true"/>
          </p:cNvPicPr>
          <p:nvPr/>
        </p:nvPicPr>
        <p:blipFill>
          <a:blip r:embed="rId2"/>
          <a:stretch>
            <a:fillRect/>
          </a:stretch>
        </p:blipFill>
        <p:spPr>
          <a:xfrm>
            <a:off x="820788" y="1650001"/>
            <a:ext cx="6184900" cy="370840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书上的例子</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状态模式</a:t>
            </a:r>
            <a:endParaRPr kumimoji="1" lang="zh-CN" altLang="en-US" dirty="0"/>
          </a:p>
        </p:txBody>
      </p:sp>
      <p:sp>
        <p:nvSpPr>
          <p:cNvPr id="3" name="内容占位符 2"/>
          <p:cNvSpPr>
            <a:spLocks noGrp="true"/>
          </p:cNvSpPr>
          <p:nvPr>
            <p:ph idx="1"/>
          </p:nvPr>
        </p:nvSpPr>
        <p:spPr/>
        <p:txBody>
          <a:bodyPr/>
          <a:lstStyle/>
          <a:p>
            <a:r>
              <a:rPr kumimoji="1" lang="zh-CN" altLang="en-US" dirty="0"/>
              <a:t>我们还是从一个简单的业务场景开始：</a:t>
            </a:r>
            <a:endParaRPr kumimoji="1" lang="en-US" altLang="zh-CN" dirty="0"/>
          </a:p>
          <a:p>
            <a:pPr lvl="1"/>
            <a:r>
              <a:rPr kumimoji="1" lang="zh-CN" altLang="en-US" dirty="0"/>
              <a:t>我们天天坐电梯，我们来写一个电梯的控制程序</a:t>
            </a:r>
            <a:r>
              <a:rPr kumimoji="1" lang="en-US" altLang="zh-CN" dirty="0"/>
              <a:t>,</a:t>
            </a:r>
            <a:r>
              <a:rPr kumimoji="1" lang="zh-CN" altLang="en-US" dirty="0"/>
              <a:t>每天做电梯，可以观察一下电梯的运行状况，每个楼层都有上下按钮，分别可以呼叫电梯，当电梯到达楼层的时候会打开们，当人进入后，电梯会关上门，按照目标的楼层行进，当没有请求的时候会自动停止在最后一个楼层，电梯电梯内分别有目的楼层的按钮，关门和开门按钮。</a:t>
            </a:r>
            <a:endParaRPr kumimoji="1" lang="en-US" altLang="zh-CN" dirty="0"/>
          </a:p>
          <a:p>
            <a:pPr lvl="1"/>
            <a:r>
              <a:rPr kumimoji="1" lang="zh-CN" altLang="en-US" dirty="0"/>
              <a:t>从我们观察看电梯的状态是 运动态（上行下行），停止门关闭状态、停止门打开状态，停用状态，在这几种状态下，对各类的操作都会有一些列的相应，每种状态下同一个操作的相应方法不一样。</a:t>
            </a:r>
            <a:endParaRPr kumimoji="1" lang="en-US" altLang="zh-CN" dirty="0"/>
          </a:p>
          <a:p>
            <a:pPr lvl="1"/>
            <a:r>
              <a:rPr kumimoji="1" lang="zh-CN" altLang="en-US" dirty="0"/>
              <a:t>下面我们就根据这个说明来实现这个电梯系统，我仅仅模拟出电梯类，控制类没有写</a:t>
            </a:r>
            <a:endParaRPr kumimoji="1" lang="en-US" altLang="zh-CN" dirty="0"/>
          </a:p>
          <a:p>
            <a:pPr lvl="1"/>
            <a:r>
              <a:rPr kumimoji="1" lang="zh-CN" altLang="en-US" dirty="0">
                <a:solidFill>
                  <a:srgbClr val="FF0000"/>
                </a:solidFill>
              </a:rPr>
              <a:t>看代码</a:t>
            </a:r>
            <a:endParaRPr kumimoji="1" lang="en-US" altLang="zh-CN" dirty="0">
              <a:solidFill>
                <a:srgbClr val="FF0000"/>
              </a:solidFill>
            </a:endParaRPr>
          </a:p>
          <a:p>
            <a:pPr lvl="1"/>
            <a:endParaRPr kumimoji="1" lang="zh-CN" altLang="en-US" dirty="0"/>
          </a:p>
        </p:txBody>
      </p:sp>
      <p:sp>
        <p:nvSpPr>
          <p:cNvPr id="7" name="矩形 6"/>
          <p:cNvSpPr/>
          <p:nvPr/>
        </p:nvSpPr>
        <p:spPr>
          <a:xfrm>
            <a:off x="3788780" y="407205"/>
            <a:ext cx="6096000" cy="646331"/>
          </a:xfrm>
          <a:prstGeom prst="rect">
            <a:avLst/>
          </a:prstGeom>
        </p:spPr>
        <p:txBody>
          <a:bodyPr>
            <a:spAutoFit/>
          </a:bodyPr>
          <a:lstStyle/>
          <a:p>
            <a:r>
              <a:rPr lang="zh-CN" altLang="en-US"/>
              <a:t>https://github.com/oliverwy/DhDesignpattern/tree/master/src/ch16statepattern/elevatorfirstcode</a:t>
            </a:r>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问题</a:t>
            </a:r>
            <a:endParaRPr kumimoji="1" lang="zh-CN" altLang="en-US" dirty="0"/>
          </a:p>
        </p:txBody>
      </p:sp>
      <p:sp>
        <p:nvSpPr>
          <p:cNvPr id="3" name="内容占位符 2"/>
          <p:cNvSpPr>
            <a:spLocks noGrp="true"/>
          </p:cNvSpPr>
          <p:nvPr>
            <p:ph idx="1"/>
          </p:nvPr>
        </p:nvSpPr>
        <p:spPr/>
        <p:txBody>
          <a:bodyPr/>
          <a:lstStyle/>
          <a:p>
            <a:r>
              <a:rPr kumimoji="1" lang="zh-CN" altLang="en-US" dirty="0"/>
              <a:t>观察一下我们的电梯的几个指令，</a:t>
            </a:r>
            <a:r>
              <a:rPr kumimoji="1" lang="en-US" altLang="zh-CN" dirty="0"/>
              <a:t>Open</a:t>
            </a:r>
            <a:r>
              <a:rPr kumimoji="1" lang="zh-CN" altLang="en-US" dirty="0"/>
              <a:t> ，</a:t>
            </a:r>
            <a:r>
              <a:rPr kumimoji="1" lang="en-US" altLang="zh-CN" dirty="0"/>
              <a:t>Close</a:t>
            </a:r>
            <a:r>
              <a:rPr kumimoji="1" lang="zh-CN" altLang="en-US" dirty="0"/>
              <a:t>，</a:t>
            </a:r>
            <a:r>
              <a:rPr kumimoji="1" lang="en-US" altLang="zh-CN" dirty="0"/>
              <a:t>Start</a:t>
            </a:r>
            <a:r>
              <a:rPr kumimoji="1" lang="zh-CN" altLang="en-US" dirty="0"/>
              <a:t>，</a:t>
            </a:r>
            <a:r>
              <a:rPr kumimoji="1" lang="en-US" altLang="zh-CN" dirty="0"/>
              <a:t>Stop</a:t>
            </a:r>
            <a:r>
              <a:rPr kumimoji="1" lang="zh-CN" altLang="en-US" dirty="0"/>
              <a:t>，代码的结构都是</a:t>
            </a:r>
            <a:endParaRPr kumimoji="1" lang="zh-CN" altLang="en-US" dirty="0"/>
          </a:p>
        </p:txBody>
      </p:sp>
      <p:pic>
        <p:nvPicPr>
          <p:cNvPr id="4" name="图片 3"/>
          <p:cNvPicPr>
            <a:picLocks noChangeAspect="true"/>
          </p:cNvPicPr>
          <p:nvPr/>
        </p:nvPicPr>
        <p:blipFill>
          <a:blip r:embed="rId1"/>
          <a:stretch>
            <a:fillRect/>
          </a:stretch>
        </p:blipFill>
        <p:spPr>
          <a:xfrm>
            <a:off x="3474974" y="1701800"/>
            <a:ext cx="6388100" cy="515620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好熟悉啊</a:t>
            </a:r>
            <a:endParaRPr kumimoji="1" lang="zh-CN" altLang="en-US" dirty="0"/>
          </a:p>
        </p:txBody>
      </p:sp>
      <p:sp>
        <p:nvSpPr>
          <p:cNvPr id="3" name="内容占位符 2"/>
          <p:cNvSpPr>
            <a:spLocks noGrp="true"/>
          </p:cNvSpPr>
          <p:nvPr>
            <p:ph idx="1"/>
          </p:nvPr>
        </p:nvSpPr>
        <p:spPr/>
        <p:txBody>
          <a:bodyPr/>
          <a:lstStyle/>
          <a:p>
            <a:r>
              <a:rPr kumimoji="1" lang="zh-CN" altLang="en-US" dirty="0"/>
              <a:t>针对每个状态每次只执行</a:t>
            </a:r>
            <a:endParaRPr kumimoji="1" lang="en-US" altLang="zh-CN" dirty="0"/>
          </a:p>
          <a:p>
            <a:r>
              <a:rPr kumimoji="1" lang="zh-CN" altLang="en-US" dirty="0"/>
              <a:t>与自己状态有关的代码</a:t>
            </a:r>
            <a:endParaRPr kumimoji="1" lang="en-US" altLang="zh-CN" dirty="0"/>
          </a:p>
          <a:p>
            <a:r>
              <a:rPr kumimoji="1" lang="zh-CN" altLang="en-US" dirty="0"/>
              <a:t>看颜色标记</a:t>
            </a:r>
            <a:endParaRPr kumimoji="1" lang="en-US" altLang="zh-CN" dirty="0"/>
          </a:p>
          <a:p>
            <a:r>
              <a:rPr kumimoji="1" lang="zh-CN" altLang="en-US" dirty="0"/>
              <a:t>我们接着看其他方法</a:t>
            </a:r>
            <a:endParaRPr kumimoji="1" lang="en-US" altLang="zh-CN" dirty="0"/>
          </a:p>
          <a:p>
            <a:r>
              <a:rPr kumimoji="1" lang="zh-CN" altLang="en-US" dirty="0"/>
              <a:t>发现规律没有：</a:t>
            </a:r>
            <a:endParaRPr kumimoji="1" lang="en-US" altLang="zh-CN" dirty="0"/>
          </a:p>
          <a:p>
            <a:pPr lvl="1"/>
            <a:r>
              <a:rPr kumimoji="1" lang="zh-CN" altLang="en-US" dirty="0"/>
              <a:t>每个状态会对着四个状态响应</a:t>
            </a:r>
            <a:endParaRPr kumimoji="1" lang="en-US" altLang="zh-CN" dirty="0"/>
          </a:p>
          <a:p>
            <a:pPr lvl="1"/>
            <a:r>
              <a:rPr kumimoji="1" lang="zh-CN" altLang="en-US" dirty="0"/>
              <a:t>如果在电梯在多状态</a:t>
            </a:r>
            <a:endParaRPr kumimoji="1" lang="en-US" altLang="zh-CN" dirty="0"/>
          </a:p>
          <a:p>
            <a:pPr lvl="1"/>
            <a:r>
              <a:rPr kumimoji="1" lang="zh-CN" altLang="en-US" dirty="0"/>
              <a:t>每个动作还要增加对应的分支</a:t>
            </a:r>
            <a:endParaRPr kumimoji="1" lang="en-US" altLang="zh-CN" dirty="0"/>
          </a:p>
          <a:p>
            <a:pPr lvl="1"/>
            <a:r>
              <a:rPr kumimoji="1" lang="zh-CN" altLang="en-US" dirty="0"/>
              <a:t>我们是不是可以转换个套路</a:t>
            </a:r>
            <a:endParaRPr kumimoji="1" lang="en-US" altLang="zh-CN" dirty="0"/>
          </a:p>
        </p:txBody>
      </p:sp>
      <p:pic>
        <p:nvPicPr>
          <p:cNvPr id="12" name="图片 11"/>
          <p:cNvPicPr>
            <a:picLocks noChangeAspect="true"/>
          </p:cNvPicPr>
          <p:nvPr/>
        </p:nvPicPr>
        <p:blipFill>
          <a:blip r:embed="rId1"/>
          <a:stretch>
            <a:fillRect/>
          </a:stretch>
        </p:blipFill>
        <p:spPr>
          <a:xfrm>
            <a:off x="5279390" y="397256"/>
            <a:ext cx="6388100" cy="5156200"/>
          </a:xfrm>
          <a:prstGeom prst="rect">
            <a:avLst/>
          </a:prstGeom>
        </p:spPr>
      </p:pic>
      <p:pic>
        <p:nvPicPr>
          <p:cNvPr id="4" name="图片 3"/>
          <p:cNvPicPr>
            <a:picLocks noChangeAspect="true"/>
          </p:cNvPicPr>
          <p:nvPr/>
        </p:nvPicPr>
        <p:blipFill>
          <a:blip r:embed="rId2"/>
          <a:stretch>
            <a:fillRect/>
          </a:stretch>
        </p:blipFill>
        <p:spPr>
          <a:xfrm>
            <a:off x="4686300" y="804520"/>
            <a:ext cx="7505700" cy="5143500"/>
          </a:xfrm>
          <a:prstGeom prst="rect">
            <a:avLst/>
          </a:prstGeom>
        </p:spPr>
      </p:pic>
      <p:pic>
        <p:nvPicPr>
          <p:cNvPr id="5" name="图片 4"/>
          <p:cNvPicPr>
            <a:picLocks noChangeAspect="true"/>
          </p:cNvPicPr>
          <p:nvPr/>
        </p:nvPicPr>
        <p:blipFill>
          <a:blip r:embed="rId3"/>
          <a:stretch>
            <a:fillRect/>
          </a:stretch>
        </p:blipFill>
        <p:spPr>
          <a:xfrm>
            <a:off x="5494436" y="-16063"/>
            <a:ext cx="6587836" cy="6858000"/>
          </a:xfrm>
          <a:prstGeom prst="rect">
            <a:avLst/>
          </a:prstGeom>
        </p:spPr>
      </p:pic>
      <p:pic>
        <p:nvPicPr>
          <p:cNvPr id="6" name="图片 5"/>
          <p:cNvPicPr>
            <a:picLocks noChangeAspect="true"/>
          </p:cNvPicPr>
          <p:nvPr/>
        </p:nvPicPr>
        <p:blipFill>
          <a:blip r:embed="rId4"/>
          <a:stretch>
            <a:fillRect/>
          </a:stretch>
        </p:blipFill>
        <p:spPr>
          <a:xfrm>
            <a:off x="5689499" y="-26263"/>
            <a:ext cx="5977991"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xit" presetSubtype="1" fill="hold" nodeType="clickEffect">
                                  <p:stCondLst>
                                    <p:cond delay="0"/>
                                  </p:stCondLst>
                                  <p:childTnLst>
                                    <p:animEffect transition="out" filter="wheel(1)">
                                      <p:cBhvr>
                                        <p:cTn id="10" dur="2000"/>
                                        <p:tgtEl>
                                          <p:spTgt spid="4"/>
                                        </p:tgtEl>
                                      </p:cBhvr>
                                    </p:animEffect>
                                    <p:set>
                                      <p:cBhvr>
                                        <p:cTn id="11" dur="1" fill="hold">
                                          <p:stCondLst>
                                            <p:cond delay="19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1" presetClass="exit" presetSubtype="1" fill="hold" nodeType="clickEffect">
                                  <p:stCondLst>
                                    <p:cond delay="0"/>
                                  </p:stCondLst>
                                  <p:childTnLst>
                                    <p:animEffect transition="out" filter="wheel(1)">
                                      <p:cBhvr>
                                        <p:cTn id="19" dur="2000"/>
                                        <p:tgtEl>
                                          <p:spTgt spid="5"/>
                                        </p:tgtEl>
                                      </p:cBhvr>
                                    </p:animEffect>
                                    <p:set>
                                      <p:cBhvr>
                                        <p:cTn id="20" dur="1" fill="hold">
                                          <p:stCondLst>
                                            <p:cond delay="19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 presetClass="exit" presetSubtype="10" fill="hold" nodeType="clickEffect">
                                  <p:stCondLst>
                                    <p:cond delay="0"/>
                                  </p:stCondLst>
                                  <p:childTnLst>
                                    <p:animEffect transition="out" filter="checkerboard(across)">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电视初试化和遥控器绑定</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1317467" y="1597722"/>
            <a:ext cx="8293100" cy="45974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看同一个状态的代码</a:t>
            </a:r>
            <a:r>
              <a:rPr kumimoji="1" lang="en-US" altLang="zh-CN" dirty="0"/>
              <a:t>-</a:t>
            </a:r>
            <a:r>
              <a:rPr lang="en-US" altLang="zh-CN" dirty="0"/>
              <a:t> STOPOPENED_STATE</a:t>
            </a:r>
            <a:endParaRPr lang="en-US" altLang="zh-CN" dirty="0"/>
          </a:p>
        </p:txBody>
      </p:sp>
      <p:sp>
        <p:nvSpPr>
          <p:cNvPr id="8" name="内容占位符 7"/>
          <p:cNvSpPr>
            <a:spLocks noGrp="true"/>
          </p:cNvSpPr>
          <p:nvPr>
            <p:ph idx="1"/>
          </p:nvPr>
        </p:nvSpPr>
        <p:spPr/>
        <p:txBody>
          <a:bodyPr/>
          <a:lstStyle/>
          <a:p>
            <a:endParaRPr kumimoji="1" lang="zh-CN" altLang="en-US"/>
          </a:p>
        </p:txBody>
      </p:sp>
      <p:pic>
        <p:nvPicPr>
          <p:cNvPr id="9" name="图片 8"/>
          <p:cNvPicPr>
            <a:picLocks noChangeAspect="true"/>
          </p:cNvPicPr>
          <p:nvPr/>
        </p:nvPicPr>
        <p:blipFill>
          <a:blip r:embed="rId1"/>
          <a:stretch>
            <a:fillRect/>
          </a:stretch>
        </p:blipFill>
        <p:spPr>
          <a:xfrm>
            <a:off x="0" y="1787308"/>
            <a:ext cx="6362700" cy="1663700"/>
          </a:xfrm>
          <a:prstGeom prst="rect">
            <a:avLst/>
          </a:prstGeom>
        </p:spPr>
      </p:pic>
      <p:pic>
        <p:nvPicPr>
          <p:cNvPr id="10" name="图片 9"/>
          <p:cNvPicPr>
            <a:picLocks noChangeAspect="true"/>
          </p:cNvPicPr>
          <p:nvPr/>
        </p:nvPicPr>
        <p:blipFill>
          <a:blip r:embed="rId2"/>
          <a:stretch>
            <a:fillRect/>
          </a:stretch>
        </p:blipFill>
        <p:spPr>
          <a:xfrm>
            <a:off x="0" y="3451008"/>
            <a:ext cx="5676900" cy="1727200"/>
          </a:xfrm>
          <a:prstGeom prst="rect">
            <a:avLst/>
          </a:prstGeom>
        </p:spPr>
      </p:pic>
      <p:pic>
        <p:nvPicPr>
          <p:cNvPr id="11" name="图片 10"/>
          <p:cNvPicPr>
            <a:picLocks noChangeAspect="true"/>
          </p:cNvPicPr>
          <p:nvPr/>
        </p:nvPicPr>
        <p:blipFill>
          <a:blip r:embed="rId3"/>
          <a:stretch>
            <a:fillRect/>
          </a:stretch>
        </p:blipFill>
        <p:spPr>
          <a:xfrm>
            <a:off x="4330700" y="1201077"/>
            <a:ext cx="7861300" cy="2590800"/>
          </a:xfrm>
          <a:prstGeom prst="rect">
            <a:avLst/>
          </a:prstGeom>
        </p:spPr>
      </p:pic>
      <p:pic>
        <p:nvPicPr>
          <p:cNvPr id="12" name="图片 11"/>
          <p:cNvPicPr>
            <a:picLocks noChangeAspect="true"/>
          </p:cNvPicPr>
          <p:nvPr/>
        </p:nvPicPr>
        <p:blipFill>
          <a:blip r:embed="rId4"/>
          <a:stretch>
            <a:fillRect/>
          </a:stretch>
        </p:blipFill>
        <p:spPr>
          <a:xfrm>
            <a:off x="4689227" y="3832783"/>
            <a:ext cx="7353300" cy="273050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再看</a:t>
            </a:r>
            <a:r>
              <a:rPr kumimoji="1" lang="en-US" altLang="zh-CN" dirty="0"/>
              <a:t>-</a:t>
            </a:r>
            <a:r>
              <a:rPr lang="en-US" altLang="zh-CN" dirty="0"/>
              <a:t> STOPCLOSED_STATE</a:t>
            </a:r>
            <a:br>
              <a:rPr lang="en-US" altLang="zh-CN" dirty="0"/>
            </a:b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8" name="图片 7"/>
          <p:cNvPicPr>
            <a:picLocks noChangeAspect="true"/>
          </p:cNvPicPr>
          <p:nvPr/>
        </p:nvPicPr>
        <p:blipFill>
          <a:blip r:embed="rId1"/>
          <a:stretch>
            <a:fillRect/>
          </a:stretch>
        </p:blipFill>
        <p:spPr>
          <a:xfrm>
            <a:off x="104394" y="1339128"/>
            <a:ext cx="6057900" cy="1612900"/>
          </a:xfrm>
          <a:prstGeom prst="rect">
            <a:avLst/>
          </a:prstGeom>
        </p:spPr>
      </p:pic>
      <p:pic>
        <p:nvPicPr>
          <p:cNvPr id="9" name="图片 8"/>
          <p:cNvPicPr>
            <a:picLocks noChangeAspect="true"/>
          </p:cNvPicPr>
          <p:nvPr/>
        </p:nvPicPr>
        <p:blipFill>
          <a:blip r:embed="rId2"/>
          <a:stretch>
            <a:fillRect/>
          </a:stretch>
        </p:blipFill>
        <p:spPr>
          <a:xfrm>
            <a:off x="0" y="2988604"/>
            <a:ext cx="7340600" cy="1612900"/>
          </a:xfrm>
          <a:prstGeom prst="rect">
            <a:avLst/>
          </a:prstGeom>
        </p:spPr>
      </p:pic>
      <p:pic>
        <p:nvPicPr>
          <p:cNvPr id="10" name="图片 9"/>
          <p:cNvPicPr>
            <a:picLocks noChangeAspect="true"/>
          </p:cNvPicPr>
          <p:nvPr/>
        </p:nvPicPr>
        <p:blipFill>
          <a:blip r:embed="rId3"/>
          <a:stretch>
            <a:fillRect/>
          </a:stretch>
        </p:blipFill>
        <p:spPr>
          <a:xfrm>
            <a:off x="6371977" y="359704"/>
            <a:ext cx="5651500" cy="2628900"/>
          </a:xfrm>
          <a:prstGeom prst="rect">
            <a:avLst/>
          </a:prstGeom>
        </p:spPr>
      </p:pic>
      <p:pic>
        <p:nvPicPr>
          <p:cNvPr id="11" name="图片 10"/>
          <p:cNvPicPr>
            <a:picLocks noChangeAspect="true"/>
          </p:cNvPicPr>
          <p:nvPr/>
        </p:nvPicPr>
        <p:blipFill>
          <a:blip r:embed="rId4"/>
          <a:stretch>
            <a:fillRect/>
          </a:stretch>
        </p:blipFill>
        <p:spPr>
          <a:xfrm>
            <a:off x="5093716" y="3025180"/>
            <a:ext cx="6832600" cy="26543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true"/>
          </p:cNvPicPr>
          <p:nvPr/>
        </p:nvPicPr>
        <p:blipFill>
          <a:blip r:embed="rId1"/>
          <a:stretch>
            <a:fillRect/>
          </a:stretch>
        </p:blipFill>
        <p:spPr>
          <a:xfrm>
            <a:off x="0" y="1634417"/>
            <a:ext cx="5994400" cy="1600200"/>
          </a:xfrm>
          <a:prstGeom prst="rect">
            <a:avLst/>
          </a:prstGeom>
        </p:spPr>
      </p:pic>
      <p:sp>
        <p:nvSpPr>
          <p:cNvPr id="2" name="标题 1"/>
          <p:cNvSpPr>
            <a:spLocks noGrp="true"/>
          </p:cNvSpPr>
          <p:nvPr>
            <p:ph type="title"/>
          </p:nvPr>
        </p:nvSpPr>
        <p:spPr/>
        <p:txBody>
          <a:bodyPr>
            <a:normAutofit fontScale="90000"/>
          </a:bodyPr>
          <a:lstStyle/>
          <a:p>
            <a:r>
              <a:rPr kumimoji="1" lang="zh-CN" altLang="en-US" dirty="0"/>
              <a:t>再看</a:t>
            </a:r>
            <a:r>
              <a:rPr kumimoji="1" lang="en-US" altLang="zh-CN" dirty="0"/>
              <a:t>-</a:t>
            </a:r>
            <a:r>
              <a:rPr lang="en-US" altLang="zh-CN" dirty="0"/>
              <a:t> RUNING_STATE</a:t>
            </a:r>
            <a:br>
              <a:rPr lang="en-US" altLang="zh-CN" dirty="0"/>
            </a:b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5" name="图片 4"/>
          <p:cNvPicPr>
            <a:picLocks noChangeAspect="true"/>
          </p:cNvPicPr>
          <p:nvPr/>
        </p:nvPicPr>
        <p:blipFill>
          <a:blip r:embed="rId2"/>
          <a:stretch>
            <a:fillRect/>
          </a:stretch>
        </p:blipFill>
        <p:spPr>
          <a:xfrm>
            <a:off x="4686300" y="1302552"/>
            <a:ext cx="7505700" cy="2616200"/>
          </a:xfrm>
          <a:prstGeom prst="rect">
            <a:avLst/>
          </a:prstGeom>
        </p:spPr>
      </p:pic>
      <p:pic>
        <p:nvPicPr>
          <p:cNvPr id="9" name="图片 8"/>
          <p:cNvPicPr>
            <a:picLocks noChangeAspect="true"/>
          </p:cNvPicPr>
          <p:nvPr/>
        </p:nvPicPr>
        <p:blipFill>
          <a:blip r:embed="rId3"/>
          <a:stretch>
            <a:fillRect/>
          </a:stretch>
        </p:blipFill>
        <p:spPr>
          <a:xfrm>
            <a:off x="5994400" y="3918752"/>
            <a:ext cx="6197600" cy="2616200"/>
          </a:xfrm>
          <a:prstGeom prst="rect">
            <a:avLst/>
          </a:prstGeom>
        </p:spPr>
      </p:pic>
      <p:pic>
        <p:nvPicPr>
          <p:cNvPr id="10" name="图片 9"/>
          <p:cNvPicPr>
            <a:picLocks noChangeAspect="true"/>
          </p:cNvPicPr>
          <p:nvPr/>
        </p:nvPicPr>
        <p:blipFill>
          <a:blip r:embed="rId4"/>
          <a:stretch>
            <a:fillRect/>
          </a:stretch>
        </p:blipFill>
        <p:spPr>
          <a:xfrm>
            <a:off x="0" y="4702822"/>
            <a:ext cx="6362700" cy="160020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同理</a:t>
            </a:r>
            <a:r>
              <a:rPr kumimoji="1" lang="en-US" altLang="zh-CN" dirty="0"/>
              <a:t>-</a:t>
            </a:r>
            <a:r>
              <a:rPr lang="en-US" altLang="zh-CN" dirty="0"/>
              <a:t> LIFTOFF_STATE</a:t>
            </a:r>
            <a:br>
              <a:rPr lang="en-US" altLang="zh-CN" dirty="0"/>
            </a:b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1019779" y="1580428"/>
            <a:ext cx="3911600" cy="1651000"/>
          </a:xfrm>
          <a:prstGeom prst="rect">
            <a:avLst/>
          </a:prstGeom>
        </p:spPr>
      </p:pic>
      <p:pic>
        <p:nvPicPr>
          <p:cNvPr id="5" name="图片 4"/>
          <p:cNvPicPr>
            <a:picLocks noChangeAspect="true"/>
          </p:cNvPicPr>
          <p:nvPr/>
        </p:nvPicPr>
        <p:blipFill>
          <a:blip r:embed="rId2"/>
          <a:stretch>
            <a:fillRect/>
          </a:stretch>
        </p:blipFill>
        <p:spPr>
          <a:xfrm>
            <a:off x="1184879" y="3402737"/>
            <a:ext cx="3581400" cy="1574800"/>
          </a:xfrm>
          <a:prstGeom prst="rect">
            <a:avLst/>
          </a:prstGeom>
        </p:spPr>
      </p:pic>
      <p:pic>
        <p:nvPicPr>
          <p:cNvPr id="6" name="图片 5"/>
          <p:cNvPicPr>
            <a:picLocks noChangeAspect="true"/>
          </p:cNvPicPr>
          <p:nvPr/>
        </p:nvPicPr>
        <p:blipFill>
          <a:blip r:embed="rId3"/>
          <a:stretch>
            <a:fillRect/>
          </a:stretch>
        </p:blipFill>
        <p:spPr>
          <a:xfrm>
            <a:off x="6169132" y="1440728"/>
            <a:ext cx="4432300" cy="1790700"/>
          </a:xfrm>
          <a:prstGeom prst="rect">
            <a:avLst/>
          </a:prstGeom>
        </p:spPr>
      </p:pic>
      <p:pic>
        <p:nvPicPr>
          <p:cNvPr id="7" name="图片 6"/>
          <p:cNvPicPr>
            <a:picLocks noChangeAspect="true"/>
          </p:cNvPicPr>
          <p:nvPr/>
        </p:nvPicPr>
        <p:blipFill>
          <a:blip r:embed="rId4"/>
          <a:stretch>
            <a:fillRect/>
          </a:stretch>
        </p:blipFill>
        <p:spPr>
          <a:xfrm>
            <a:off x="6388100" y="3497987"/>
            <a:ext cx="3581400" cy="17018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发现了同一个规律</a:t>
            </a:r>
            <a:endParaRPr kumimoji="1" lang="zh-CN" altLang="en-US" dirty="0"/>
          </a:p>
        </p:txBody>
      </p:sp>
      <p:sp>
        <p:nvSpPr>
          <p:cNvPr id="3" name="内容占位符 2"/>
          <p:cNvSpPr>
            <a:spLocks noGrp="true"/>
          </p:cNvSpPr>
          <p:nvPr>
            <p:ph idx="1"/>
          </p:nvPr>
        </p:nvSpPr>
        <p:spPr/>
        <p:txBody>
          <a:bodyPr/>
          <a:lstStyle/>
          <a:p>
            <a:r>
              <a:rPr kumimoji="1" lang="zh-CN" altLang="en-US" dirty="0"/>
              <a:t>不同状态对每一个动作实现，状态不同实现的处理过程不一样</a:t>
            </a:r>
            <a:endParaRPr kumimoji="1" lang="en-US" altLang="zh-CN" dirty="0"/>
          </a:p>
          <a:p>
            <a:r>
              <a:rPr kumimoji="1" lang="zh-CN" altLang="en-US" dirty="0"/>
              <a:t>我们是不是可以仿照前面的策略模式，把状态独立陈给一个类呢？</a:t>
            </a:r>
            <a:endParaRPr kumimoji="1" lang="en-US" altLang="zh-CN" dirty="0"/>
          </a:p>
          <a:p>
            <a:r>
              <a:rPr kumimoji="1" lang="zh-CN" altLang="en-US" dirty="0"/>
              <a:t>从我们前面四个状态的观察，猜测没问题看看前面抽象出来的模式应该是：</a:t>
            </a:r>
            <a:endParaRPr kumimoji="1" lang="zh-CN" altLang="en-US" dirty="0"/>
          </a:p>
        </p:txBody>
      </p:sp>
      <p:pic>
        <p:nvPicPr>
          <p:cNvPr id="4" name="图片 3"/>
          <p:cNvPicPr>
            <a:picLocks noChangeAspect="true"/>
          </p:cNvPicPr>
          <p:nvPr/>
        </p:nvPicPr>
        <p:blipFill>
          <a:blip r:embed="rId1"/>
          <a:stretch>
            <a:fillRect/>
          </a:stretch>
        </p:blipFill>
        <p:spPr>
          <a:xfrm>
            <a:off x="5911354" y="3013202"/>
            <a:ext cx="5143500" cy="2197100"/>
          </a:xfrm>
          <a:prstGeom prst="rect">
            <a:avLst/>
          </a:prstGeom>
        </p:spPr>
      </p:pic>
      <p:pic>
        <p:nvPicPr>
          <p:cNvPr id="5" name="图片 4"/>
          <p:cNvPicPr>
            <a:picLocks noChangeAspect="true"/>
          </p:cNvPicPr>
          <p:nvPr/>
        </p:nvPicPr>
        <p:blipFill>
          <a:blip r:embed="rId2"/>
          <a:stretch>
            <a:fillRect/>
          </a:stretch>
        </p:blipFill>
        <p:spPr>
          <a:xfrm>
            <a:off x="654304" y="3000502"/>
            <a:ext cx="5080000" cy="22098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那么我们的电梯状态是不是能封装成</a:t>
            </a:r>
            <a:endParaRPr kumimoji="1" lang="zh-CN" altLang="en-US" dirty="0"/>
          </a:p>
        </p:txBody>
      </p:sp>
      <p:sp>
        <p:nvSpPr>
          <p:cNvPr id="3" name="内容占位符 2"/>
          <p:cNvSpPr>
            <a:spLocks noGrp="true"/>
          </p:cNvSpPr>
          <p:nvPr>
            <p:ph idx="1"/>
          </p:nvPr>
        </p:nvSpPr>
        <p:spPr/>
        <p:txBody>
          <a:bodyPr/>
          <a:lstStyle/>
          <a:p>
            <a:r>
              <a:rPr kumimoji="1" lang="zh-CN" altLang="en-US" dirty="0"/>
              <a:t>可以没问题</a:t>
            </a:r>
            <a:endParaRPr kumimoji="1" lang="en-US" altLang="zh-CN" dirty="0"/>
          </a:p>
          <a:p>
            <a:r>
              <a:rPr kumimoji="1" lang="zh-CN" altLang="en-US" dirty="0"/>
              <a:t>等等，电梯运行的时候有方向的，那么，显然，我们的每个状态，在不同方向上的表现应该是会有差距的。</a:t>
            </a:r>
            <a:endParaRPr kumimoji="1" lang="en-US" altLang="zh-CN" dirty="0"/>
          </a:p>
          <a:p>
            <a:r>
              <a:rPr kumimoji="1" lang="zh-CN" altLang="en-US" dirty="0"/>
              <a:t>那么我们把状态和方向组合一下：</a:t>
            </a:r>
            <a:endParaRPr kumimoji="1" lang="en-US" altLang="zh-CN" dirty="0"/>
          </a:p>
          <a:p>
            <a:pPr lvl="1"/>
            <a:r>
              <a:rPr kumimoji="1" lang="zh-CN" altLang="en-US" dirty="0"/>
              <a:t>上行、下行、上行的停止打开状态、下行的停止打开状态、上行的停止关闭状态、下行的停止关闭状态、停用状态。</a:t>
            </a:r>
            <a:endParaRPr kumimoji="1" lang="en-US" altLang="zh-CN" dirty="0"/>
          </a:p>
          <a:p>
            <a:pPr lvl="1"/>
            <a:r>
              <a:rPr kumimoji="1" lang="zh-CN" altLang="en-US" dirty="0"/>
              <a:t>分别实现这个几个状态类：</a:t>
            </a:r>
            <a:r>
              <a:rPr lang="en-US" altLang="zh-CN" dirty="0"/>
              <a:t> </a:t>
            </a:r>
            <a:r>
              <a:rPr lang="en-US" altLang="zh-CN" dirty="0" err="1"/>
              <a:t>UpStopedOpenedState</a:t>
            </a:r>
            <a:r>
              <a:rPr lang="zh-CN" altLang="en-US" dirty="0"/>
              <a:t>、</a:t>
            </a:r>
            <a:r>
              <a:rPr lang="en-US" altLang="zh-CN" dirty="0"/>
              <a:t> </a:t>
            </a:r>
            <a:r>
              <a:rPr lang="en-US" altLang="zh-CN" dirty="0" err="1"/>
              <a:t>DownStopedOpenedState</a:t>
            </a:r>
            <a:r>
              <a:rPr lang="zh-CN" altLang="en-US" dirty="0"/>
              <a:t>、</a:t>
            </a:r>
            <a:r>
              <a:rPr lang="en-US" altLang="zh-CN" dirty="0"/>
              <a:t> </a:t>
            </a:r>
            <a:r>
              <a:rPr lang="en-US" altLang="zh-CN" dirty="0" err="1"/>
              <a:t>DownStopedClosedState</a:t>
            </a:r>
            <a:r>
              <a:rPr lang="zh-CN" altLang="en-US" dirty="0"/>
              <a:t>、</a:t>
            </a:r>
            <a:r>
              <a:rPr lang="en-US" altLang="zh-CN" dirty="0"/>
              <a:t> </a:t>
            </a:r>
            <a:r>
              <a:rPr lang="en-US" altLang="zh-CN" dirty="0" err="1"/>
              <a:t>UpStopedClosedState</a:t>
            </a:r>
            <a:r>
              <a:rPr lang="zh-CN" altLang="en-US" dirty="0"/>
              <a:t>、</a:t>
            </a:r>
            <a:r>
              <a:rPr lang="en-US" altLang="zh-CN" dirty="0"/>
              <a:t> </a:t>
            </a:r>
            <a:r>
              <a:rPr lang="en-US" altLang="zh-CN" dirty="0" err="1"/>
              <a:t>UpRunningState</a:t>
            </a:r>
            <a:r>
              <a:rPr lang="zh-CN" altLang="en-US" dirty="0"/>
              <a:t>、</a:t>
            </a:r>
            <a:r>
              <a:rPr lang="en-US" altLang="zh-CN" dirty="0" err="1"/>
              <a:t>DownRunningState</a:t>
            </a:r>
            <a:r>
              <a:rPr lang="zh-CN" altLang="en-US" dirty="0"/>
              <a:t>、</a:t>
            </a:r>
            <a:r>
              <a:rPr lang="en-US" altLang="zh-CN" dirty="0"/>
              <a:t> </a:t>
            </a:r>
            <a:r>
              <a:rPr lang="en-US" altLang="zh-CN" dirty="0" err="1"/>
              <a:t>LiftOffState</a:t>
            </a:r>
            <a:endParaRPr lang="en-US" altLang="zh-CN" dirty="0"/>
          </a:p>
          <a:p>
            <a:pPr lvl="1"/>
            <a:r>
              <a:rPr lang="zh-CN" altLang="en-US" dirty="0"/>
              <a:t>看代码</a:t>
            </a:r>
            <a:r>
              <a:rPr lang="en-US" altLang="zh-CN" dirty="0"/>
              <a:t>c ch16statepattern.elevatorfinalcode</a:t>
            </a:r>
            <a:endParaRPr lang="en-US" altLang="zh-CN" dirty="0"/>
          </a:p>
          <a:p>
            <a:pPr lvl="1"/>
            <a:endParaRPr lang="en-US" altLang="zh-CN" dirty="0"/>
          </a:p>
          <a:p>
            <a:pPr lvl="1"/>
            <a:endParaRPr lang="en-US" altLang="zh-CN" dirty="0"/>
          </a:p>
          <a:p>
            <a:pPr lvl="1"/>
            <a:endParaRPr kumimoji="1" lang="zh-CN" altLang="en-US" dirty="0"/>
          </a:p>
        </p:txBody>
      </p:sp>
      <p:sp>
        <p:nvSpPr>
          <p:cNvPr id="4" name="矩形 3"/>
          <p:cNvSpPr/>
          <p:nvPr/>
        </p:nvSpPr>
        <p:spPr>
          <a:xfrm>
            <a:off x="5073569" y="158189"/>
            <a:ext cx="6096000" cy="646331"/>
          </a:xfrm>
          <a:prstGeom prst="rect">
            <a:avLst/>
          </a:prstGeom>
        </p:spPr>
        <p:txBody>
          <a:bodyPr>
            <a:spAutoFit/>
          </a:bodyPr>
          <a:lstStyle/>
          <a:p>
            <a:r>
              <a:rPr lang="zh-CN" altLang="en-US"/>
              <a:t>https://github.com/oliverwy/DhDesignpattern/tree/master/src/ch16statepattern/elevatorfinalcode</a:t>
            </a: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2886539" y="0"/>
            <a:ext cx="6418921" cy="68580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3316425" y="0"/>
            <a:ext cx="6534509" cy="685800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2726966" y="0"/>
            <a:ext cx="6738067" cy="685800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2843532" y="0"/>
            <a:ext cx="6504936" cy="6858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点击遥控器的每个按钮</a:t>
            </a:r>
            <a:r>
              <a:rPr kumimoji="1" lang="en-US" altLang="zh-CN" dirty="0"/>
              <a:t>-</a:t>
            </a:r>
            <a:r>
              <a:rPr kumimoji="1" lang="zh-CN" altLang="en-US" dirty="0"/>
              <a:t>输入制定频道</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1451579" y="1731518"/>
            <a:ext cx="8369300" cy="34925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2737533" y="0"/>
            <a:ext cx="6716934" cy="68580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2758655" y="0"/>
            <a:ext cx="6674689" cy="68580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3158453" y="0"/>
            <a:ext cx="5875094" cy="68580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改写</a:t>
            </a:r>
            <a:r>
              <a:rPr kumimoji="1" lang="en-US" altLang="zh-CN" dirty="0"/>
              <a:t>Elevator</a:t>
            </a:r>
            <a:endParaRPr kumimoji="1" lang="zh-CN" altLang="en-US" dirty="0"/>
          </a:p>
        </p:txBody>
      </p:sp>
      <p:sp>
        <p:nvSpPr>
          <p:cNvPr id="3" name="内容占位符 2"/>
          <p:cNvSpPr>
            <a:spLocks noGrp="true"/>
          </p:cNvSpPr>
          <p:nvPr>
            <p:ph idx="1"/>
          </p:nvPr>
        </p:nvSpPr>
        <p:spPr/>
        <p:txBody>
          <a:bodyPr/>
          <a:lstStyle/>
          <a:p>
            <a:r>
              <a:rPr kumimoji="1" lang="zh-CN" altLang="en-US" dirty="0"/>
              <a:t>状态里面的已经能明确上下了，</a:t>
            </a:r>
            <a:endParaRPr kumimoji="1" lang="en-US" altLang="zh-CN" dirty="0"/>
          </a:p>
          <a:p>
            <a:r>
              <a:rPr kumimoji="1" lang="zh-CN" altLang="en-US" dirty="0"/>
              <a:t>显然我们电梯可以简化成如下形式</a:t>
            </a:r>
            <a:endParaRPr kumimoji="1" lang="zh-CN" altLang="en-US" dirty="0"/>
          </a:p>
        </p:txBody>
      </p:sp>
      <p:pic>
        <p:nvPicPr>
          <p:cNvPr id="5" name="图片 4"/>
          <p:cNvPicPr>
            <a:picLocks noChangeAspect="true"/>
          </p:cNvPicPr>
          <p:nvPr/>
        </p:nvPicPr>
        <p:blipFill>
          <a:blip r:embed="rId1"/>
          <a:stretch>
            <a:fillRect/>
          </a:stretch>
        </p:blipFill>
        <p:spPr>
          <a:xfrm>
            <a:off x="6402998" y="-26263"/>
            <a:ext cx="5484202" cy="68580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面板测试代码</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5983998" y="499720"/>
            <a:ext cx="6070600" cy="5511800"/>
          </a:xfrm>
          <a:prstGeom prst="rect">
            <a:avLst/>
          </a:prstGeom>
        </p:spPr>
      </p:pic>
      <p:pic>
        <p:nvPicPr>
          <p:cNvPr id="6" name="图片 5"/>
          <p:cNvPicPr>
            <a:picLocks noChangeAspect="true"/>
          </p:cNvPicPr>
          <p:nvPr/>
        </p:nvPicPr>
        <p:blipFill>
          <a:blip r:embed="rId2"/>
          <a:stretch>
            <a:fillRect/>
          </a:stretch>
        </p:blipFill>
        <p:spPr>
          <a:xfrm>
            <a:off x="198120" y="2988920"/>
            <a:ext cx="5461000" cy="302260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416919" y="390144"/>
            <a:ext cx="573024" cy="2901696"/>
          </a:xfrm>
        </p:spPr>
        <p:txBody>
          <a:bodyPr>
            <a:normAutofit/>
          </a:bodyPr>
          <a:lstStyle/>
          <a:p>
            <a:r>
              <a:rPr kumimoji="1" lang="zh-CN" altLang="en-US" dirty="0"/>
              <a:t>整体代码类图</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5" name="图片 4"/>
          <p:cNvPicPr>
            <a:picLocks noChangeAspect="true"/>
          </p:cNvPicPr>
          <p:nvPr/>
        </p:nvPicPr>
        <p:blipFill>
          <a:blip r:embed="rId1"/>
          <a:stretch>
            <a:fillRect/>
          </a:stretch>
        </p:blipFill>
        <p:spPr>
          <a:xfrm>
            <a:off x="1167843" y="-26263"/>
            <a:ext cx="10390173" cy="685800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分析一下</a:t>
            </a:r>
            <a:endParaRPr kumimoji="1" lang="zh-CN" altLang="en-US" dirty="0"/>
          </a:p>
        </p:txBody>
      </p:sp>
      <p:sp>
        <p:nvSpPr>
          <p:cNvPr id="3" name="内容占位符 2"/>
          <p:cNvSpPr>
            <a:spLocks noGrp="true"/>
          </p:cNvSpPr>
          <p:nvPr>
            <p:ph idx="1"/>
          </p:nvPr>
        </p:nvSpPr>
        <p:spPr/>
        <p:txBody>
          <a:bodyPr>
            <a:normAutofit lnSpcReduction="10000"/>
          </a:bodyPr>
          <a:lstStyle/>
          <a:p>
            <a:r>
              <a:rPr kumimoji="1" lang="zh-CN" altLang="en-US" dirty="0"/>
              <a:t>状态和电梯分离了</a:t>
            </a:r>
            <a:endParaRPr kumimoji="1" lang="en-US" altLang="zh-CN" dirty="0"/>
          </a:p>
          <a:p>
            <a:r>
              <a:rPr kumimoji="1" lang="zh-CN" altLang="en-US" dirty="0"/>
              <a:t>以后如果我们分析出电梯的其他状态，按照</a:t>
            </a:r>
            <a:r>
              <a:rPr kumimoji="1" lang="en-US" altLang="zh-CN" dirty="0" err="1"/>
              <a:t>AbstractStateInterface</a:t>
            </a:r>
            <a:r>
              <a:rPr kumimoji="1" lang="zh-CN" altLang="en-US" dirty="0"/>
              <a:t>接口实现即可融入到整个体系。</a:t>
            </a:r>
            <a:endParaRPr kumimoji="1" lang="en-US" altLang="zh-CN" dirty="0"/>
          </a:p>
          <a:p>
            <a:pPr lvl="1"/>
            <a:r>
              <a:rPr kumimoji="1" lang="zh-CN" altLang="en-US" dirty="0"/>
              <a:t>比如我们后来又感觉好像还有空闲停止状态、空闲开门状态，现在在空闲停止状态我也可以响应所有指令，然后在分析的过程中我们发现从空闲停止状态可以向上和向下运行，显然有了</a:t>
            </a:r>
            <a:r>
              <a:rPr kumimoji="1" lang="en-US" altLang="zh-CN" dirty="0"/>
              <a:t>upward</a:t>
            </a:r>
            <a:r>
              <a:rPr kumimoji="1" lang="zh-CN" altLang="en-US" dirty="0"/>
              <a:t>和</a:t>
            </a:r>
            <a:r>
              <a:rPr kumimoji="1" lang="en-US" altLang="zh-CN" dirty="0"/>
              <a:t>downward</a:t>
            </a:r>
            <a:r>
              <a:rPr kumimoji="1" lang="zh-CN" altLang="en-US" dirty="0"/>
              <a:t>的指令</a:t>
            </a:r>
            <a:endParaRPr kumimoji="1" lang="en-US" altLang="zh-CN" dirty="0"/>
          </a:p>
          <a:p>
            <a:pPr lvl="1"/>
            <a:r>
              <a:rPr kumimoji="1" lang="zh-CN" altLang="en-US" dirty="0"/>
              <a:t>显然每个状态下都可以响应这个两个指令，扩充</a:t>
            </a:r>
            <a:r>
              <a:rPr kumimoji="1" lang="en-US" altLang="zh-CN" dirty="0" err="1"/>
              <a:t>AbstractStateInterface</a:t>
            </a:r>
            <a:r>
              <a:rPr kumimoji="1" lang="en-US" altLang="zh-CN" dirty="0"/>
              <a:t> </a:t>
            </a:r>
            <a:r>
              <a:rPr kumimoji="1" lang="zh-CN" altLang="en-US" dirty="0"/>
              <a:t>接口，实现</a:t>
            </a:r>
            <a:r>
              <a:rPr kumimoji="1" lang="en-US" altLang="zh-CN" dirty="0" err="1"/>
              <a:t>IdleStopState</a:t>
            </a:r>
            <a:r>
              <a:rPr kumimoji="1" lang="zh-CN" altLang="en-US" dirty="0"/>
              <a:t>、</a:t>
            </a:r>
            <a:r>
              <a:rPr kumimoji="1" lang="en-US" altLang="zh-CN" dirty="0"/>
              <a:t> </a:t>
            </a:r>
            <a:r>
              <a:rPr kumimoji="1" lang="en-US" altLang="zh-CN" dirty="0" err="1"/>
              <a:t>IdleOpenState</a:t>
            </a:r>
            <a:r>
              <a:rPr kumimoji="1" lang="zh-CN" altLang="en-US" dirty="0"/>
              <a:t> </a:t>
            </a:r>
            <a:r>
              <a:rPr kumimoji="1" lang="zh-CN" altLang="en-US" dirty="0">
                <a:solidFill>
                  <a:srgbClr val="FF0000"/>
                </a:solidFill>
              </a:rPr>
              <a:t>看代码</a:t>
            </a:r>
            <a:r>
              <a:rPr kumimoji="1" lang="zh-CN" altLang="en-US" dirty="0"/>
              <a:t>。</a:t>
            </a:r>
            <a:endParaRPr kumimoji="1" lang="en-US" altLang="zh-CN" dirty="0"/>
          </a:p>
          <a:p>
            <a:r>
              <a:rPr kumimoji="1" lang="zh-CN" altLang="en-US" dirty="0"/>
              <a:t>这中设计模式就叫状态模式</a:t>
            </a:r>
            <a:endParaRPr kumimoji="1" lang="en-US" altLang="zh-CN" dirty="0"/>
          </a:p>
          <a:p>
            <a:pPr lvl="1"/>
            <a:r>
              <a:rPr kumimoji="1" lang="zh-CN" altLang="en-US" dirty="0"/>
              <a:t>把对象在业务流转过程中的状态和对象分离，把状态封装成类，使用过程中和业务对象组合，状态和对象都可以独立变化</a:t>
            </a:r>
            <a:endParaRPr kumimoji="1"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451579" y="841096"/>
            <a:ext cx="9603275" cy="498032"/>
          </a:xfrm>
        </p:spPr>
        <p:txBody>
          <a:bodyPr>
            <a:normAutofit fontScale="90000"/>
          </a:bodyPr>
          <a:lstStyle/>
          <a:p>
            <a:r>
              <a:rPr kumimoji="1" lang="zh-CN" altLang="en-US" dirty="0"/>
              <a:t>抽象一下</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1451578" y="1339128"/>
            <a:ext cx="9578265" cy="3879048"/>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代码实现</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5" name="图片 4"/>
          <p:cNvPicPr>
            <a:picLocks noChangeAspect="true"/>
          </p:cNvPicPr>
          <p:nvPr/>
        </p:nvPicPr>
        <p:blipFill>
          <a:blip r:embed="rId1"/>
          <a:stretch>
            <a:fillRect/>
          </a:stretch>
        </p:blipFill>
        <p:spPr>
          <a:xfrm>
            <a:off x="249174" y="1302552"/>
            <a:ext cx="5524500" cy="4673600"/>
          </a:xfrm>
          <a:prstGeom prst="rect">
            <a:avLst/>
          </a:prstGeom>
        </p:spPr>
      </p:pic>
      <p:pic>
        <p:nvPicPr>
          <p:cNvPr id="6" name="图片 5"/>
          <p:cNvPicPr>
            <a:picLocks noChangeAspect="true"/>
          </p:cNvPicPr>
          <p:nvPr/>
        </p:nvPicPr>
        <p:blipFill>
          <a:blip r:embed="rId2"/>
          <a:stretch>
            <a:fillRect/>
          </a:stretch>
        </p:blipFill>
        <p:spPr>
          <a:xfrm>
            <a:off x="5707481" y="719175"/>
            <a:ext cx="6484519" cy="5595417"/>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客户端面板</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5716768" y="329692"/>
            <a:ext cx="5727700" cy="3327400"/>
          </a:xfrm>
          <a:prstGeom prst="rect">
            <a:avLst/>
          </a:prstGeom>
        </p:spPr>
      </p:pic>
      <p:pic>
        <p:nvPicPr>
          <p:cNvPr id="5" name="图片 4"/>
          <p:cNvPicPr>
            <a:picLocks noChangeAspect="true"/>
          </p:cNvPicPr>
          <p:nvPr/>
        </p:nvPicPr>
        <p:blipFill>
          <a:blip r:embed="rId2"/>
          <a:stretch>
            <a:fillRect/>
          </a:stretch>
        </p:blipFill>
        <p:spPr>
          <a:xfrm>
            <a:off x="1577340" y="3675380"/>
            <a:ext cx="5867400" cy="2311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点击遥控器的每个按钮</a:t>
            </a:r>
            <a:r>
              <a:rPr kumimoji="1" lang="en-US" altLang="zh-CN" dirty="0"/>
              <a:t>-</a:t>
            </a:r>
            <a:r>
              <a:rPr kumimoji="1" lang="zh-CN" altLang="en-US" dirty="0"/>
              <a:t>向前</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1451578" y="1418081"/>
            <a:ext cx="7924069" cy="452594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说明</a:t>
            </a:r>
            <a:endParaRPr kumimoji="1" lang="zh-CN" altLang="en-US" dirty="0"/>
          </a:p>
        </p:txBody>
      </p:sp>
      <p:sp>
        <p:nvSpPr>
          <p:cNvPr id="3" name="内容占位符 2"/>
          <p:cNvSpPr>
            <a:spLocks noGrp="true"/>
          </p:cNvSpPr>
          <p:nvPr>
            <p:ph idx="1"/>
          </p:nvPr>
        </p:nvSpPr>
        <p:spPr>
          <a:xfrm>
            <a:off x="1463771" y="1339128"/>
            <a:ext cx="9603275" cy="4127218"/>
          </a:xfrm>
        </p:spPr>
        <p:txBody>
          <a:bodyPr>
            <a:normAutofit fontScale="85000" lnSpcReduction="20000"/>
          </a:bodyPr>
          <a:lstStyle/>
          <a:p>
            <a:r>
              <a:rPr kumimoji="1" lang="zh-CN" altLang="en-US" dirty="0"/>
              <a:t>环境类（</a:t>
            </a:r>
            <a:r>
              <a:rPr kumimoji="1" lang="en-US" altLang="zh-CN" dirty="0"/>
              <a:t>Context</a:t>
            </a:r>
            <a:r>
              <a:rPr kumimoji="1" lang="zh-CN" altLang="en-US" dirty="0"/>
              <a:t>）</a:t>
            </a:r>
            <a:r>
              <a:rPr kumimoji="1" lang="en-US" altLang="zh-CN" dirty="0"/>
              <a:t>:  </a:t>
            </a:r>
            <a:r>
              <a:rPr kumimoji="1" lang="zh-CN" altLang="en-US" dirty="0"/>
              <a:t>定义客户感兴趣的接口。包含一个</a:t>
            </a:r>
            <a:r>
              <a:rPr kumimoji="1" lang="en-US" altLang="zh-CN" dirty="0" err="1"/>
              <a:t>ConcreteState</a:t>
            </a:r>
            <a:r>
              <a:rPr kumimoji="1" lang="zh-CN" altLang="en-US" dirty="0"/>
              <a:t>子类的实例，定义当前状态。</a:t>
            </a:r>
            <a:endParaRPr kumimoji="1" lang="en-US" altLang="zh-CN" dirty="0"/>
          </a:p>
          <a:p>
            <a:r>
              <a:rPr kumimoji="1" lang="zh-CN" altLang="en-US" dirty="0"/>
              <a:t>抽象状态类（</a:t>
            </a:r>
            <a:r>
              <a:rPr kumimoji="1" lang="en-US" altLang="zh-CN" dirty="0"/>
              <a:t>State</a:t>
            </a:r>
            <a:r>
              <a:rPr kumimoji="1" lang="zh-CN" altLang="en-US" dirty="0"/>
              <a:t>）</a:t>
            </a:r>
            <a:r>
              <a:rPr kumimoji="1" lang="en-US" altLang="zh-CN" dirty="0"/>
              <a:t>:  </a:t>
            </a:r>
            <a:r>
              <a:rPr kumimoji="1" lang="zh-CN" altLang="en-US" dirty="0"/>
              <a:t>定义一个接口以封装与</a:t>
            </a:r>
            <a:r>
              <a:rPr kumimoji="1" lang="en-US" altLang="zh-CN" dirty="0"/>
              <a:t>Context</a:t>
            </a:r>
            <a:r>
              <a:rPr kumimoji="1" lang="zh-CN" altLang="en-US" dirty="0"/>
              <a:t>的一个特定状态相关的行为。</a:t>
            </a:r>
            <a:endParaRPr kumimoji="1" lang="en-US" altLang="zh-CN" dirty="0"/>
          </a:p>
          <a:p>
            <a:r>
              <a:rPr kumimoji="1" lang="zh-CN" altLang="en-US" dirty="0"/>
              <a:t>具体状态类（</a:t>
            </a:r>
            <a:r>
              <a:rPr kumimoji="1" lang="en-US" altLang="zh-CN" dirty="0" err="1"/>
              <a:t>ConcreteState</a:t>
            </a:r>
            <a:r>
              <a:rPr kumimoji="1" lang="zh-CN" altLang="en-US" dirty="0"/>
              <a:t>）</a:t>
            </a:r>
            <a:r>
              <a:rPr kumimoji="1" lang="en-US" altLang="zh-CN" dirty="0"/>
              <a:t>:  </a:t>
            </a:r>
            <a:r>
              <a:rPr kumimoji="1" lang="zh-CN" altLang="en-US" dirty="0"/>
              <a:t>每一子类实现一个与</a:t>
            </a:r>
            <a:r>
              <a:rPr kumimoji="1" lang="en-US" altLang="zh-CN" dirty="0"/>
              <a:t>Context</a:t>
            </a:r>
            <a:r>
              <a:rPr kumimoji="1" lang="zh-CN" altLang="en-US" dirty="0"/>
              <a:t>的一个状态相关的行为。</a:t>
            </a:r>
            <a:endParaRPr kumimoji="1" lang="en-US" altLang="zh-CN" dirty="0"/>
          </a:p>
          <a:p>
            <a:pPr latinLnBrk="1"/>
            <a:r>
              <a:rPr lang="zh-CN" altLang="en-US" b="1" dirty="0"/>
              <a:t>意图：</a:t>
            </a:r>
            <a:r>
              <a:rPr lang="zh-CN" altLang="en-US" dirty="0"/>
              <a:t>允许对象在内部状态发生改变时改变它的行为，对象看起来好像修改了它的类。</a:t>
            </a:r>
            <a:endParaRPr lang="zh-CN" altLang="en-US" dirty="0"/>
          </a:p>
          <a:p>
            <a:pPr latinLnBrk="1"/>
            <a:r>
              <a:rPr lang="zh-CN" altLang="en-US" b="1" dirty="0"/>
              <a:t>主要解决：</a:t>
            </a:r>
            <a:r>
              <a:rPr lang="zh-CN" altLang="en-US" dirty="0"/>
              <a:t>对象的行为依赖于它的状态（属性），并且可以根据它的状态改变而改变它的相关行为。</a:t>
            </a:r>
            <a:endParaRPr lang="zh-CN" altLang="en-US" dirty="0"/>
          </a:p>
          <a:p>
            <a:pPr latinLnBrk="1"/>
            <a:r>
              <a:rPr lang="zh-CN" altLang="en-US" b="1" dirty="0"/>
              <a:t>何时使用：</a:t>
            </a:r>
            <a:r>
              <a:rPr lang="zh-CN" altLang="en-US" dirty="0"/>
              <a:t>代码中包含大量与对象状态有关的条件语句。</a:t>
            </a:r>
            <a:endParaRPr lang="en-US" altLang="zh-CN" dirty="0"/>
          </a:p>
          <a:p>
            <a:pPr latinLnBrk="1"/>
            <a:r>
              <a:rPr lang="zh-CN" altLang="en-US" b="1" dirty="0"/>
              <a:t>如何解决：</a:t>
            </a:r>
            <a:r>
              <a:rPr lang="zh-CN" altLang="en-US" dirty="0"/>
              <a:t>将各种具体的状态类抽象出来。</a:t>
            </a:r>
            <a:endParaRPr lang="zh-CN" altLang="en-US" dirty="0"/>
          </a:p>
          <a:p>
            <a:pPr latinLnBrk="1"/>
            <a:r>
              <a:rPr lang="zh-CN" altLang="en-US" b="1" dirty="0"/>
              <a:t>关键代码：</a:t>
            </a:r>
            <a:r>
              <a:rPr lang="zh-CN" altLang="en-US" dirty="0"/>
              <a:t>通常命令模式的接口中只有一个方法。而状态模式的接口中有一个或者多个方法。而且，状态模式的实现类的方法，一般返回值，或者是改变实例变量的值。也就是说，状态模式一般和对象的状态有关。实现类的方法有不同的功能，覆盖接口中的方法。状态模式和命令模式一样，也可以用于消除 </a:t>
            </a:r>
            <a:r>
              <a:rPr lang="en-US" altLang="zh-CN" dirty="0"/>
              <a:t>if...else </a:t>
            </a:r>
            <a:r>
              <a:rPr lang="zh-CN" altLang="en-US" dirty="0"/>
              <a:t>等条件选择语句。</a:t>
            </a:r>
            <a:endParaRPr lang="zh-CN" altLang="en-US" dirty="0"/>
          </a:p>
          <a:p>
            <a:endParaRPr kumimoji="1"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状态模式与策略模式</a:t>
            </a:r>
            <a:endParaRPr kumimoji="1" lang="zh-CN" altLang="en-US" dirty="0"/>
          </a:p>
        </p:txBody>
      </p:sp>
      <p:sp>
        <p:nvSpPr>
          <p:cNvPr id="3" name="内容占位符 2"/>
          <p:cNvSpPr>
            <a:spLocks noGrp="true"/>
          </p:cNvSpPr>
          <p:nvPr>
            <p:ph idx="1"/>
          </p:nvPr>
        </p:nvSpPr>
        <p:spPr/>
        <p:txBody>
          <a:bodyPr/>
          <a:lstStyle/>
          <a:p>
            <a:r>
              <a:rPr lang="zh-CN" altLang="en-US" dirty="0"/>
              <a:t>状态模式是策略模式的孪生兄弟，看它们的</a:t>
            </a:r>
            <a:r>
              <a:rPr lang="en-US" altLang="zh-CN" dirty="0"/>
              <a:t>UML</a:t>
            </a:r>
            <a:r>
              <a:rPr lang="zh-CN" altLang="en-US" dirty="0"/>
              <a:t>图是一样的，但意图却完全不一样，策略模式是让用户指定更换的策略算法，是用户的主动行为，也就是策略里面只是计算过程，不会引起调用对象的状态的变化，</a:t>
            </a:r>
            <a:endParaRPr lang="en-US" altLang="zh-CN" dirty="0"/>
          </a:p>
          <a:p>
            <a:r>
              <a:rPr lang="zh-CN" altLang="en-US" dirty="0"/>
              <a:t>状态模式是状态在满足一定条件下的自动更换，用户无法指定状态，最多只能设置初始状态。 也就是状态模式下，对象的状态的变化是在状态内知道的动作处理的，状态中过程可以改变对象的状态。</a:t>
            </a:r>
            <a:endParaRPr lang="en-US" altLang="zh-CN" dirty="0"/>
          </a:p>
          <a:p>
            <a:r>
              <a:rPr kumimoji="1" lang="zh-CN" altLang="en-US" dirty="0"/>
              <a:t>三者共同特点：都是用来消除代码中大量的</a:t>
            </a:r>
            <a:r>
              <a:rPr kumimoji="1" lang="en-US" altLang="zh-CN" dirty="0"/>
              <a:t>If-ELSEIF </a:t>
            </a:r>
            <a:r>
              <a:rPr kumimoji="1" lang="zh-CN" altLang="en-US" dirty="0"/>
              <a:t>和</a:t>
            </a:r>
            <a:r>
              <a:rPr kumimoji="1" lang="en-US" altLang="zh-CN" dirty="0" err="1"/>
              <a:t>Swith</a:t>
            </a:r>
            <a:r>
              <a:rPr kumimoji="1" lang="en-US" altLang="zh-CN" dirty="0"/>
              <a:t>-Case</a:t>
            </a:r>
            <a:r>
              <a:rPr kumimoji="1" lang="zh-CN" altLang="en-US" dirty="0"/>
              <a:t>结构的。</a:t>
            </a:r>
            <a:endParaRPr kumimoji="1"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优点</a:t>
            </a:r>
            <a:endParaRPr kumimoji="1" lang="zh-CN" altLang="en-US" dirty="0"/>
          </a:p>
        </p:txBody>
      </p:sp>
      <p:sp>
        <p:nvSpPr>
          <p:cNvPr id="3" name="内容占位符 2"/>
          <p:cNvSpPr>
            <a:spLocks noGrp="true"/>
          </p:cNvSpPr>
          <p:nvPr>
            <p:ph idx="1"/>
          </p:nvPr>
        </p:nvSpPr>
        <p:spPr/>
        <p:txBody>
          <a:bodyPr>
            <a:normAutofit/>
          </a:bodyPr>
          <a:lstStyle/>
          <a:p>
            <a:pPr latinLnBrk="1"/>
            <a:r>
              <a:rPr lang="zh-CN" altLang="en-US" b="1" dirty="0"/>
              <a:t>优点：</a:t>
            </a:r>
            <a:r>
              <a:rPr lang="zh-CN" altLang="en-US" dirty="0"/>
              <a:t> </a:t>
            </a:r>
            <a:endParaRPr lang="en-US" altLang="zh-CN" dirty="0"/>
          </a:p>
          <a:p>
            <a:pPr lvl="1" latinLnBrk="1"/>
            <a:r>
              <a:rPr lang="en-US" altLang="zh-CN" dirty="0"/>
              <a:t>1</a:t>
            </a:r>
            <a:r>
              <a:rPr lang="zh-CN" altLang="en-US" dirty="0"/>
              <a:t>、封装了转换规则。 </a:t>
            </a:r>
            <a:endParaRPr lang="en-US" altLang="zh-CN" dirty="0"/>
          </a:p>
          <a:p>
            <a:pPr lvl="1" latinLnBrk="1"/>
            <a:r>
              <a:rPr lang="en-US" altLang="zh-CN" dirty="0"/>
              <a:t>2</a:t>
            </a:r>
            <a:r>
              <a:rPr lang="zh-CN" altLang="en-US" dirty="0"/>
              <a:t>、枚举可能的状态，在枚举状态之前需要确定状态种类。 </a:t>
            </a:r>
            <a:endParaRPr lang="en-US" altLang="zh-CN" dirty="0"/>
          </a:p>
          <a:p>
            <a:pPr lvl="1" latinLnBrk="1"/>
            <a:r>
              <a:rPr lang="en-US" altLang="zh-CN" dirty="0"/>
              <a:t>3</a:t>
            </a:r>
            <a:r>
              <a:rPr lang="zh-CN" altLang="en-US" dirty="0"/>
              <a:t>、将所有与某个状态有关的行为放到一个类中，并且可以方便地增加新的状态，只需要改变对象状态即可改变对象的行为。</a:t>
            </a:r>
            <a:endParaRPr lang="en-US" altLang="zh-CN" dirty="0"/>
          </a:p>
          <a:p>
            <a:pPr lvl="1" latinLnBrk="1"/>
            <a:r>
              <a:rPr lang="en-US" altLang="zh-CN" dirty="0"/>
              <a:t>4</a:t>
            </a:r>
            <a:r>
              <a:rPr lang="zh-CN" altLang="en-US" dirty="0"/>
              <a:t>、允许状态转换逻辑与状态对象合成一体，而不是某一个巨大的条件语句块。 </a:t>
            </a:r>
            <a:endParaRPr lang="en-US" altLang="zh-CN" dirty="0"/>
          </a:p>
          <a:p>
            <a:pPr lvl="1" latinLnBrk="1"/>
            <a:r>
              <a:rPr lang="en-US" altLang="zh-CN" dirty="0"/>
              <a:t>5</a:t>
            </a:r>
            <a:r>
              <a:rPr lang="zh-CN" altLang="en-US" dirty="0"/>
              <a:t>、可以让多个环境对象共享一个状态对象，从而减少系统中对象的个数。</a:t>
            </a:r>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缺点</a:t>
            </a:r>
            <a:endParaRPr kumimoji="1" lang="zh-CN" altLang="en-US" dirty="0"/>
          </a:p>
        </p:txBody>
      </p:sp>
      <p:sp>
        <p:nvSpPr>
          <p:cNvPr id="3" name="内容占位符 2"/>
          <p:cNvSpPr>
            <a:spLocks noGrp="true"/>
          </p:cNvSpPr>
          <p:nvPr>
            <p:ph idx="1"/>
          </p:nvPr>
        </p:nvSpPr>
        <p:spPr/>
        <p:txBody>
          <a:bodyPr/>
          <a:lstStyle/>
          <a:p>
            <a:pPr latinLnBrk="1"/>
            <a:r>
              <a:rPr lang="zh-CN" altLang="en-US" b="1" dirty="0"/>
              <a:t>缺点：</a:t>
            </a:r>
            <a:r>
              <a:rPr lang="zh-CN" altLang="en-US" dirty="0"/>
              <a:t> </a:t>
            </a:r>
            <a:endParaRPr lang="en-US" altLang="zh-CN" dirty="0"/>
          </a:p>
          <a:p>
            <a:pPr lvl="1" latinLnBrk="1"/>
            <a:r>
              <a:rPr lang="en-US" altLang="zh-CN" dirty="0"/>
              <a:t>1</a:t>
            </a:r>
            <a:r>
              <a:rPr lang="zh-CN" altLang="en-US" dirty="0"/>
              <a:t>、状态模式的使用必然会增加系统类和对象的个数。</a:t>
            </a:r>
            <a:endParaRPr lang="en-US" altLang="zh-CN" dirty="0"/>
          </a:p>
          <a:p>
            <a:pPr lvl="1" latinLnBrk="1"/>
            <a:r>
              <a:rPr lang="en-US" altLang="zh-CN" dirty="0"/>
              <a:t>2</a:t>
            </a:r>
            <a:r>
              <a:rPr lang="zh-CN" altLang="en-US" dirty="0"/>
              <a:t>、状态模式的结构与实现都较为复杂，如果使用不当将导致程序结构和代码的混乱。 </a:t>
            </a:r>
            <a:endParaRPr lang="en-US" altLang="zh-CN" dirty="0"/>
          </a:p>
          <a:p>
            <a:pPr lvl="1" latinLnBrk="1"/>
            <a:r>
              <a:rPr lang="en-US" altLang="zh-CN" dirty="0"/>
              <a:t>3</a:t>
            </a:r>
            <a:r>
              <a:rPr lang="zh-CN" altLang="en-US" dirty="0"/>
              <a:t>、状态模式对</a:t>
            </a:r>
            <a:r>
              <a:rPr lang="en-US" altLang="zh-CN" dirty="0"/>
              <a:t>"</a:t>
            </a:r>
            <a:r>
              <a:rPr lang="zh-CN" altLang="en-US" dirty="0"/>
              <a:t>开闭原则</a:t>
            </a:r>
            <a:r>
              <a:rPr lang="en-US" altLang="zh-CN" dirty="0"/>
              <a:t>"</a:t>
            </a:r>
            <a:r>
              <a:rPr lang="zh-CN" altLang="en-US" dirty="0"/>
              <a:t>的支持并不太好，对于可以切换状态的状态模式，增加新的状态类需要修改那些负责状态转换的源代码，否则无法切换到新增状态，而且修改某个状态类的行为也需修改对应类的源代码。</a:t>
            </a:r>
            <a:endParaRPr lang="zh-CN" altLang="en-US" dirty="0"/>
          </a:p>
          <a:p>
            <a:pPr latinLnBrk="1"/>
            <a:r>
              <a:rPr lang="zh-CN" altLang="en-US" b="1" dirty="0"/>
              <a:t>使用场景：</a:t>
            </a:r>
            <a:endParaRPr lang="en-US" altLang="zh-CN" b="1" dirty="0"/>
          </a:p>
          <a:p>
            <a:pPr lvl="1" latinLnBrk="1"/>
            <a:r>
              <a:rPr lang="zh-CN" altLang="en-US" dirty="0"/>
              <a:t> </a:t>
            </a:r>
            <a:r>
              <a:rPr lang="en-US" altLang="zh-CN" dirty="0"/>
              <a:t>1</a:t>
            </a:r>
            <a:r>
              <a:rPr lang="zh-CN" altLang="en-US" dirty="0"/>
              <a:t>、行为随状态改变而改变的场景。</a:t>
            </a:r>
            <a:endParaRPr lang="en-US" altLang="zh-CN" dirty="0"/>
          </a:p>
          <a:p>
            <a:pPr lvl="1" latinLnBrk="1"/>
            <a:r>
              <a:rPr lang="zh-CN" altLang="en-US" dirty="0"/>
              <a:t> </a:t>
            </a:r>
            <a:r>
              <a:rPr lang="en-US" altLang="zh-CN" dirty="0"/>
              <a:t>2</a:t>
            </a:r>
            <a:r>
              <a:rPr lang="zh-CN" altLang="en-US" dirty="0"/>
              <a:t>、条件、分支语句的代替者。</a:t>
            </a:r>
            <a:endParaRPr lang="zh-CN" altLang="en-US" dirty="0"/>
          </a:p>
          <a:p>
            <a:pPr latinLnBrk="1"/>
            <a:r>
              <a:rPr lang="zh-CN" altLang="en-US" b="1" dirty="0"/>
              <a:t>注意事项：</a:t>
            </a:r>
            <a:r>
              <a:rPr lang="zh-CN" altLang="en-US" dirty="0"/>
              <a:t>在行为受状态约束的时候使用状态模式，而且状态不超过 </a:t>
            </a:r>
            <a:r>
              <a:rPr lang="en-US" altLang="zh-CN" dirty="0"/>
              <a:t>5 </a:t>
            </a:r>
            <a:r>
              <a:rPr lang="zh-CN" altLang="en-US" dirty="0"/>
              <a:t>个。</a:t>
            </a:r>
            <a:endParaRPr lang="zh-CN" altLang="en-US" dirty="0"/>
          </a:p>
          <a:p>
            <a:endParaRPr kumimoji="1" lang="zh-CN" altLang="en-US" dirty="0"/>
          </a:p>
          <a:p>
            <a:endParaRPr kumimoji="1"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书上代码解释</a:t>
            </a:r>
            <a:endParaRPr kumimoji="1" lang="zh-CN" altLang="en-US" dirty="0"/>
          </a:p>
        </p:txBody>
      </p:sp>
      <p:sp>
        <p:nvSpPr>
          <p:cNvPr id="3" name="内容占位符 2"/>
          <p:cNvSpPr>
            <a:spLocks noGrp="true"/>
          </p:cNvSpPr>
          <p:nvPr>
            <p:ph idx="1"/>
          </p:nvPr>
        </p:nvSpPr>
        <p:spPr/>
        <p:txBody>
          <a:bodyPr/>
          <a:lstStyle/>
          <a:p>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点击遥控器的每个按钮</a:t>
            </a:r>
            <a:r>
              <a:rPr kumimoji="1" lang="en-US" altLang="zh-CN" dirty="0"/>
              <a:t>-</a:t>
            </a:r>
            <a:r>
              <a:rPr kumimoji="1" lang="zh-CN" altLang="en-US" dirty="0"/>
              <a:t>向后</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1451578" y="1542034"/>
            <a:ext cx="8859459" cy="428574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点击遥控器的每个按钮</a:t>
            </a:r>
            <a:r>
              <a:rPr kumimoji="1" lang="en-US" altLang="zh-CN" dirty="0"/>
              <a:t>-</a:t>
            </a:r>
            <a:r>
              <a:rPr kumimoji="1" lang="zh-CN" altLang="en-US" dirty="0"/>
              <a:t>首频道</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1305274" y="1329136"/>
            <a:ext cx="9353661" cy="447425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类图</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2536738" y="0"/>
            <a:ext cx="9264316" cy="6858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这就引入了迭代器设计模式</a:t>
            </a:r>
            <a:endParaRPr kumimoji="1" lang="zh-CN" altLang="en-US" dirty="0"/>
          </a:p>
        </p:txBody>
      </p:sp>
      <p:sp>
        <p:nvSpPr>
          <p:cNvPr id="3" name="内容占位符 2"/>
          <p:cNvSpPr>
            <a:spLocks noGrp="true"/>
          </p:cNvSpPr>
          <p:nvPr>
            <p:ph idx="1"/>
          </p:nvPr>
        </p:nvSpPr>
        <p:spPr/>
        <p:txBody>
          <a:bodyPr/>
          <a:lstStyle/>
          <a:p>
            <a:r>
              <a:rPr kumimoji="1" lang="zh-CN" altLang="en-US" dirty="0"/>
              <a:t>开篇的碰到的问题我们是不是也可以用这个套路呢，</a:t>
            </a:r>
            <a:endParaRPr kumimoji="1" lang="en-US" altLang="zh-CN" dirty="0"/>
          </a:p>
          <a:p>
            <a:r>
              <a:rPr kumimoji="1" lang="zh-CN" altLang="en-US" dirty="0"/>
              <a:t>我抽象一下迭代器设计模式的公式</a:t>
            </a:r>
            <a:endParaRPr kumimoji="1" lang="zh-CN" altLang="en-US" dirty="0"/>
          </a:p>
        </p:txBody>
      </p:sp>
      <p:pic>
        <p:nvPicPr>
          <p:cNvPr id="4" name="图片 3"/>
          <p:cNvPicPr>
            <a:picLocks noChangeAspect="true"/>
          </p:cNvPicPr>
          <p:nvPr/>
        </p:nvPicPr>
        <p:blipFill>
          <a:blip r:embed="rId1"/>
          <a:stretch>
            <a:fillRect/>
          </a:stretch>
        </p:blipFill>
        <p:spPr>
          <a:xfrm>
            <a:off x="2289937" y="1339358"/>
            <a:ext cx="8445500" cy="4991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xit" presetSubtype="10" fill="hold" nodeType="clickEffect">
                                  <p:stCondLst>
                                    <p:cond delay="0"/>
                                  </p:stCondLst>
                                  <p:childTnLst>
                                    <p:animEffect transition="out" filter="randombar(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代码实现</a:t>
            </a:r>
            <a:r>
              <a:rPr kumimoji="1" lang="en-US" altLang="zh-CN" dirty="0"/>
              <a:t>-</a:t>
            </a:r>
            <a:r>
              <a:rPr kumimoji="1" lang="zh-CN" altLang="en-US" dirty="0"/>
              <a:t>抽象迭代器的接口</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691642" y="1853754"/>
            <a:ext cx="5346700" cy="2603500"/>
          </a:xfrm>
          <a:prstGeom prst="rect">
            <a:avLst/>
          </a:prstGeom>
        </p:spPr>
      </p:pic>
      <p:pic>
        <p:nvPicPr>
          <p:cNvPr id="5" name="图片 4"/>
          <p:cNvPicPr>
            <a:picLocks noChangeAspect="true"/>
          </p:cNvPicPr>
          <p:nvPr/>
        </p:nvPicPr>
        <p:blipFill>
          <a:blip r:embed="rId2"/>
          <a:stretch>
            <a:fillRect/>
          </a:stretch>
        </p:blipFill>
        <p:spPr>
          <a:xfrm>
            <a:off x="6429991" y="1853754"/>
            <a:ext cx="5384800" cy="1447800"/>
          </a:xfrm>
          <a:prstGeom prst="rect">
            <a:avLst/>
          </a:prstGeom>
        </p:spPr>
      </p:pic>
      <p:sp>
        <p:nvSpPr>
          <p:cNvPr id="6" name="矩形 5"/>
          <p:cNvSpPr/>
          <p:nvPr/>
        </p:nvSpPr>
        <p:spPr>
          <a:xfrm>
            <a:off x="938981" y="4820015"/>
            <a:ext cx="6096000" cy="646331"/>
          </a:xfrm>
          <a:prstGeom prst="rect">
            <a:avLst/>
          </a:prstGeom>
        </p:spPr>
        <p:txBody>
          <a:bodyPr>
            <a:spAutoFit/>
          </a:bodyPr>
          <a:lstStyle/>
          <a:p>
            <a:r>
              <a:rPr lang="zh-CN" altLang="en-US" dirty="0">
                <a:hlinkClick r:id="rId3"/>
              </a:rPr>
              <a:t>https://github.com/oliverwy/DhDesignpattern/tree/master/src/ch20iteratorpattern/firstcode</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实现</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6505433" y="0"/>
            <a:ext cx="5686567" cy="6858000"/>
          </a:xfrm>
          <a:prstGeom prst="rect">
            <a:avLst/>
          </a:prstGeom>
        </p:spPr>
      </p:pic>
      <p:pic>
        <p:nvPicPr>
          <p:cNvPr id="5" name="图片 4"/>
          <p:cNvPicPr>
            <a:picLocks noChangeAspect="true"/>
          </p:cNvPicPr>
          <p:nvPr/>
        </p:nvPicPr>
        <p:blipFill>
          <a:blip r:embed="rId2"/>
          <a:stretch>
            <a:fillRect/>
          </a:stretch>
        </p:blipFill>
        <p:spPr>
          <a:xfrm>
            <a:off x="185928" y="1329136"/>
            <a:ext cx="5943600" cy="5372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设计模式的分类</a:t>
            </a:r>
            <a:endParaRPr kumimoji="1" lang="zh-CN" altLang="en-US" dirty="0"/>
          </a:p>
        </p:txBody>
      </p:sp>
      <p:sp>
        <p:nvSpPr>
          <p:cNvPr id="3" name="内容占位符 2"/>
          <p:cNvSpPr>
            <a:spLocks noGrp="true"/>
          </p:cNvSpPr>
          <p:nvPr>
            <p:ph idx="1"/>
          </p:nvPr>
        </p:nvSpPr>
        <p:spPr>
          <a:xfrm>
            <a:off x="1451578" y="1434964"/>
            <a:ext cx="9603275" cy="4130235"/>
          </a:xfrm>
        </p:spPr>
        <p:txBody>
          <a:bodyPr>
            <a:normAutofit fontScale="92500" lnSpcReduction="20000"/>
          </a:bodyPr>
          <a:lstStyle/>
          <a:p>
            <a:r>
              <a:rPr kumimoji="1" lang="zh-CN" altLang="en-US" dirty="0"/>
              <a:t>创建型设计模式</a:t>
            </a:r>
            <a:r>
              <a:rPr kumimoji="1" lang="en-US" altLang="zh-CN" dirty="0"/>
              <a:t>-</a:t>
            </a:r>
            <a:r>
              <a:rPr kumimoji="1" lang="zh-CN" altLang="en-US" dirty="0"/>
              <a:t>简单工厂，工厂，抽象工厂，生成器，单例模式</a:t>
            </a:r>
            <a:endParaRPr kumimoji="1" lang="en-US" altLang="zh-CN" dirty="0"/>
          </a:p>
          <a:p>
            <a:pPr lvl="1"/>
            <a:r>
              <a:rPr kumimoji="1" lang="zh-CN" altLang="en-US" dirty="0"/>
              <a:t>关注的是系统在完成业务流程中，对象谁负责创造的问题</a:t>
            </a:r>
            <a:endParaRPr kumimoji="1" lang="en-US" altLang="zh-CN" dirty="0"/>
          </a:p>
          <a:p>
            <a:r>
              <a:rPr kumimoji="1" lang="zh-CN" altLang="en-US" dirty="0"/>
              <a:t>结构型设计模式：组合，适配器，外观，桥接模式</a:t>
            </a:r>
            <a:endParaRPr kumimoji="1" lang="en-US" altLang="zh-CN" dirty="0"/>
          </a:p>
          <a:p>
            <a:pPr lvl="1"/>
            <a:r>
              <a:rPr kumimoji="1" lang="zh-CN" altLang="en-US" dirty="0"/>
              <a:t>关注的是系统在完成业务逻辑过程中，各个对象的之间的如何联结，完成指定活动（业务流程），说明的时候完成业务流程中过程中对象如何组成的问题。</a:t>
            </a:r>
            <a:endParaRPr kumimoji="1" lang="en-US" altLang="zh-CN" dirty="0"/>
          </a:p>
          <a:p>
            <a:r>
              <a:rPr kumimoji="1" lang="zh-CN" altLang="en-US" dirty="0"/>
              <a:t>回顾一下我们软件工程里面需求模型的对软件功能</a:t>
            </a:r>
            <a:r>
              <a:rPr kumimoji="1" lang="zh-CN" altLang="en-US" dirty="0">
                <a:sym typeface="Wingdings" panose="05000000000000000000" pitchFamily="2" charset="2"/>
              </a:rPr>
              <a:t>（业务流程）的描述：</a:t>
            </a:r>
            <a:endParaRPr kumimoji="1" lang="en-US" altLang="zh-CN" dirty="0"/>
          </a:p>
          <a:p>
            <a:pPr lvl="1"/>
            <a:r>
              <a:rPr kumimoji="1" lang="zh-CN" altLang="en-US" dirty="0"/>
              <a:t>业务流程</a:t>
            </a:r>
            <a:r>
              <a:rPr kumimoji="1" lang="en-US" altLang="zh-CN" dirty="0"/>
              <a:t>-</a:t>
            </a:r>
            <a:r>
              <a:rPr kumimoji="1" lang="zh-CN" altLang="en-US" dirty="0"/>
              <a:t>一系列对象按照指定的套路协作完成一组指定动作的过程。显然在这个过程中包含一下几个方面：</a:t>
            </a:r>
            <a:endParaRPr kumimoji="1" lang="en-US" altLang="zh-CN" dirty="0"/>
          </a:p>
          <a:p>
            <a:pPr lvl="2"/>
            <a:r>
              <a:rPr kumimoji="1" lang="zh-CN" altLang="en-US" dirty="0"/>
              <a:t>完成功能过程中有多少对象参与了这个功能。</a:t>
            </a:r>
            <a:endParaRPr kumimoji="1" lang="en-US" altLang="zh-CN" dirty="0"/>
          </a:p>
          <a:p>
            <a:pPr lvl="2"/>
            <a:r>
              <a:rPr kumimoji="1" lang="zh-CN" altLang="en-US" dirty="0"/>
              <a:t>在完成指定活动时当谁负责创建需要的对象。</a:t>
            </a:r>
            <a:endParaRPr kumimoji="1" lang="en-US" altLang="zh-CN" dirty="0"/>
          </a:p>
          <a:p>
            <a:pPr lvl="2"/>
            <a:r>
              <a:rPr kumimoji="1" lang="zh-CN" altLang="en-US" dirty="0"/>
              <a:t>完成业务逻辑过程中对象是如何组织的。</a:t>
            </a:r>
            <a:endParaRPr kumimoji="1" lang="en-US" altLang="zh-CN" dirty="0"/>
          </a:p>
          <a:p>
            <a:pPr lvl="2"/>
            <a:r>
              <a:rPr kumimoji="1" lang="zh-CN" altLang="en-US" dirty="0"/>
              <a:t>对象之间使用什么样的形式进行协作互动的</a:t>
            </a:r>
            <a:endParaRPr kumimoji="1"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调用</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3160014" y="520192"/>
            <a:ext cx="6896100" cy="5842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书上的例子讲解</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451579" y="804519"/>
            <a:ext cx="9603275" cy="621945"/>
          </a:xfrm>
        </p:spPr>
        <p:txBody>
          <a:bodyPr/>
          <a:lstStyle/>
          <a:p>
            <a:r>
              <a:rPr kumimoji="1" lang="zh-CN" altLang="en-US" dirty="0"/>
              <a:t>访问者模式</a:t>
            </a:r>
            <a:endParaRPr kumimoji="1" lang="zh-CN" altLang="en-US" dirty="0"/>
          </a:p>
        </p:txBody>
      </p:sp>
      <p:sp>
        <p:nvSpPr>
          <p:cNvPr id="3" name="内容占位符 2"/>
          <p:cNvSpPr>
            <a:spLocks noGrp="true"/>
          </p:cNvSpPr>
          <p:nvPr>
            <p:ph idx="1"/>
          </p:nvPr>
        </p:nvSpPr>
        <p:spPr/>
        <p:txBody>
          <a:bodyPr>
            <a:normAutofit/>
          </a:bodyPr>
          <a:lstStyle/>
          <a:p>
            <a:r>
              <a:rPr lang="zh-CN" altLang="en-US" dirty="0">
                <a:ea typeface="楷体_GB2312" charset="0"/>
              </a:rPr>
              <a:t>先看定义</a:t>
            </a:r>
            <a:endParaRPr lang="en-US" altLang="zh-CN" dirty="0">
              <a:ea typeface="楷体_GB2312" charset="0"/>
            </a:endParaRPr>
          </a:p>
          <a:p>
            <a:pPr lvl="1"/>
            <a:r>
              <a:rPr lang="zh-CN" altLang="en-US" b="1" dirty="0"/>
              <a:t>表示一个作用于某对象结构中的各元素的操作。它使你可以在不改变各元素类的前提下定义使用这些元素的新操作</a:t>
            </a:r>
            <a:endParaRPr lang="en-US" altLang="zh-CN" b="1" dirty="0"/>
          </a:p>
          <a:p>
            <a:pPr lvl="1"/>
            <a:r>
              <a:rPr lang="zh-CN" altLang="en-US" dirty="0"/>
              <a:t>先来看第一句话，说是</a:t>
            </a:r>
            <a:r>
              <a:rPr lang="zh-CN" altLang="en-US" b="1" dirty="0"/>
              <a:t>一个使用对象结构中的各元素的操作</a:t>
            </a:r>
            <a:r>
              <a:rPr lang="zh-CN" altLang="en-US" dirty="0"/>
              <a:t>，这里提到了三个事物</a:t>
            </a:r>
            <a:endParaRPr lang="en-US" altLang="zh-CN" dirty="0"/>
          </a:p>
          <a:p>
            <a:pPr lvl="2"/>
            <a:r>
              <a:rPr lang="zh-CN" altLang="en-US" dirty="0"/>
              <a:t>一个是对象结构</a:t>
            </a:r>
            <a:endParaRPr lang="en-US" altLang="zh-CN" dirty="0"/>
          </a:p>
          <a:p>
            <a:pPr lvl="2"/>
            <a:r>
              <a:rPr lang="zh-CN" altLang="en-US" dirty="0"/>
              <a:t>这个对象由很多元素组成</a:t>
            </a:r>
            <a:endParaRPr lang="en-US" altLang="zh-CN" dirty="0"/>
          </a:p>
          <a:p>
            <a:pPr lvl="2"/>
            <a:r>
              <a:rPr lang="zh-CN" altLang="en-US" dirty="0"/>
              <a:t>使用这些元素的操作</a:t>
            </a:r>
            <a:endParaRPr lang="en-US" altLang="zh-CN" dirty="0"/>
          </a:p>
          <a:p>
            <a:pPr lvl="2"/>
            <a:r>
              <a:rPr lang="zh-CN" altLang="en-US" dirty="0"/>
              <a:t>就是说有这么一个操作，它是使用对象的一些元素，而这些元素属于某一个对象结构。</a:t>
            </a:r>
            <a:endParaRPr kumimoji="1" lang="en-US" altLang="zh-CN" dirty="0"/>
          </a:p>
          <a:p>
            <a:pPr lvl="1"/>
            <a:r>
              <a:rPr lang="zh-CN" altLang="en-US" dirty="0"/>
              <a:t>最关键的是第二句，它说使用了访问者模式之后，</a:t>
            </a:r>
            <a:r>
              <a:rPr lang="zh-CN" altLang="en-US" b="1" dirty="0"/>
              <a:t>可以让我们在不改变各元素类的前提下定义使用这些元素的新操作</a:t>
            </a:r>
            <a:r>
              <a:rPr lang="zh-CN" altLang="en-US" dirty="0"/>
              <a:t>。这里面的关键点在于前半句，即不改变各元素类的前提下，在这个前提下定义使用对象结构中元素的新操作是访问者模式的精髓</a:t>
            </a:r>
            <a:endParaRPr lang="en-US" altLang="zh-CN"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访问者模式</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5" name="Picture 12"/>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3024213" y="1445173"/>
            <a:ext cx="6969211" cy="4973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直白点说</a:t>
            </a:r>
            <a:endParaRPr kumimoji="1" lang="zh-CN" altLang="en-US" dirty="0"/>
          </a:p>
        </p:txBody>
      </p:sp>
      <p:sp>
        <p:nvSpPr>
          <p:cNvPr id="3" name="内容占位符 2"/>
          <p:cNvSpPr>
            <a:spLocks noGrp="true"/>
          </p:cNvSpPr>
          <p:nvPr>
            <p:ph idx="1"/>
          </p:nvPr>
        </p:nvSpPr>
        <p:spPr>
          <a:xfrm>
            <a:off x="1451579" y="1450339"/>
            <a:ext cx="9603275" cy="4127218"/>
          </a:xfrm>
        </p:spPr>
        <p:txBody>
          <a:bodyPr/>
          <a:lstStyle/>
          <a:p>
            <a:pPr>
              <a:lnSpc>
                <a:spcPct val="110000"/>
              </a:lnSpc>
            </a:pPr>
            <a:r>
              <a:rPr lang="zh-CN" altLang="en-US" sz="2200" dirty="0">
                <a:ea typeface="楷体_GB2312" charset="0"/>
              </a:rPr>
              <a:t>在实际系统中，对同一集合对象（数据）的操作（利用方式）并不是唯一的，</a:t>
            </a:r>
            <a:r>
              <a:rPr lang="zh-CN" altLang="en-US" sz="2200" dirty="0">
                <a:solidFill>
                  <a:srgbClr val="FF3300"/>
                </a:solidFill>
                <a:ea typeface="楷体_GB2312" charset="0"/>
              </a:rPr>
              <a:t>对相同的元素对象可能存在多种不同的操作方式（利用方式）</a:t>
            </a:r>
            <a:r>
              <a:rPr lang="zh-CN" altLang="en-US" sz="2200" dirty="0">
                <a:ea typeface="楷体_GB2312" charset="0"/>
              </a:rPr>
              <a:t>。</a:t>
            </a:r>
            <a:endParaRPr lang="zh-CN" altLang="en-US" sz="2200" dirty="0">
              <a:ea typeface="楷体_GB2312" charset="0"/>
            </a:endParaRPr>
          </a:p>
          <a:p>
            <a:pPr>
              <a:lnSpc>
                <a:spcPct val="110000"/>
              </a:lnSpc>
            </a:pPr>
            <a:r>
              <a:rPr lang="zh-CN" altLang="en-US" sz="2200" dirty="0">
                <a:ea typeface="楷体_GB2312" charset="0"/>
              </a:rPr>
              <a:t>而且这些</a:t>
            </a:r>
            <a:r>
              <a:rPr lang="zh-CN" altLang="en-US" sz="2200" dirty="0">
                <a:solidFill>
                  <a:srgbClr val="FF3300"/>
                </a:solidFill>
                <a:ea typeface="楷体_GB2312" charset="0"/>
              </a:rPr>
              <a:t>操作方式（利用元素的方式）并不稳定</a:t>
            </a:r>
            <a:r>
              <a:rPr lang="zh-CN" altLang="en-US" sz="2200" dirty="0">
                <a:ea typeface="楷体_GB2312" charset="0"/>
              </a:rPr>
              <a:t>，对象中元素随时都有</a:t>
            </a:r>
            <a:r>
              <a:rPr lang="zh-CN" altLang="en-US" sz="2200" dirty="0">
                <a:solidFill>
                  <a:srgbClr val="FF3300"/>
                </a:solidFill>
                <a:ea typeface="楷体_GB2312" charset="0"/>
              </a:rPr>
              <a:t>可能还会要增加新的操作（使用方式）</a:t>
            </a:r>
            <a:r>
              <a:rPr lang="zh-CN" altLang="en-US" sz="2200" dirty="0">
                <a:ea typeface="楷体_GB2312" charset="0"/>
              </a:rPr>
              <a:t>，以满足新的业务需求。</a:t>
            </a:r>
            <a:endParaRPr lang="zh-CN" altLang="en-US" sz="2200" dirty="0">
              <a:ea typeface="楷体_GB2312" charset="0"/>
            </a:endParaRPr>
          </a:p>
          <a:p>
            <a:pPr>
              <a:lnSpc>
                <a:spcPct val="110000"/>
              </a:lnSpc>
            </a:pPr>
            <a:r>
              <a:rPr lang="zh-CN" altLang="en-US" sz="2200" dirty="0">
                <a:ea typeface="楷体_GB2312" charset="0"/>
              </a:rPr>
              <a:t>访问者模式的目的是</a:t>
            </a:r>
            <a:r>
              <a:rPr lang="zh-CN" altLang="en-US" sz="2200" dirty="0">
                <a:solidFill>
                  <a:srgbClr val="FF3300"/>
                </a:solidFill>
                <a:ea typeface="楷体_GB2312" charset="0"/>
              </a:rPr>
              <a:t>封装一些施加于某种数据结构元素之上的操作（使用方式），一旦这些操作需要修改的话，接受这个操作的数据结构可以保持不变</a:t>
            </a:r>
            <a:r>
              <a:rPr lang="zh-CN" altLang="en-US" sz="2200" dirty="0">
                <a:ea typeface="楷体_GB2312" charset="0"/>
              </a:rPr>
              <a:t>。</a:t>
            </a:r>
            <a:r>
              <a:rPr lang="zh-CN" altLang="en-US" sz="2200" dirty="0">
                <a:solidFill>
                  <a:srgbClr val="FF3300"/>
                </a:solidFill>
                <a:ea typeface="楷体_GB2312" charset="0"/>
              </a:rPr>
              <a:t>为不同类型的元素提供多种访问操作方式，且可以在不修改原有系统的情况下增加新的操作方式</a:t>
            </a:r>
            <a:r>
              <a:rPr lang="zh-CN" altLang="en-US" sz="2200" dirty="0">
                <a:ea typeface="楷体_GB2312" charset="0"/>
              </a:rPr>
              <a:t>，这就是访问者模式的模式动机。</a:t>
            </a:r>
            <a:endParaRPr lang="en-US" altLang="zh-CN" sz="2200" dirty="0">
              <a:ea typeface="楷体_GB2312" charset="0"/>
            </a:endParaRPr>
          </a:p>
          <a:p>
            <a:pPr>
              <a:lnSpc>
                <a:spcPct val="110000"/>
              </a:lnSpc>
            </a:pPr>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在直白点</a:t>
            </a:r>
            <a:endParaRPr kumimoji="1" lang="zh-CN" altLang="en-US" dirty="0"/>
          </a:p>
        </p:txBody>
      </p:sp>
      <p:sp>
        <p:nvSpPr>
          <p:cNvPr id="3" name="内容占位符 2"/>
          <p:cNvSpPr>
            <a:spLocks noGrp="true"/>
          </p:cNvSpPr>
          <p:nvPr>
            <p:ph idx="1"/>
          </p:nvPr>
        </p:nvSpPr>
        <p:spPr/>
        <p:txBody>
          <a:bodyPr>
            <a:normAutofit lnSpcReduction="10000"/>
          </a:bodyPr>
          <a:lstStyle/>
          <a:p>
            <a:r>
              <a:rPr kumimoji="1" lang="zh-CN" altLang="en-US" dirty="0"/>
              <a:t>系统中有一类稳定的数据结构，不会随着所谓的业务变化而变化。</a:t>
            </a:r>
            <a:endParaRPr kumimoji="1" lang="en-US" altLang="zh-CN" dirty="0"/>
          </a:p>
          <a:p>
            <a:r>
              <a:rPr kumimoji="1" lang="zh-CN" altLang="en-US" dirty="0"/>
              <a:t>不同人都需要使用使用这种结构。</a:t>
            </a:r>
            <a:endParaRPr kumimoji="1" lang="en-US" altLang="zh-CN" dirty="0"/>
          </a:p>
          <a:p>
            <a:r>
              <a:rPr kumimoji="1" lang="zh-CN" altLang="en-US" dirty="0"/>
              <a:t>但是操作（使用的方式和视角）不一样。</a:t>
            </a:r>
            <a:endParaRPr kumimoji="1" lang="en-US" altLang="zh-CN" dirty="0"/>
          </a:p>
          <a:p>
            <a:r>
              <a:rPr kumimoji="1" lang="zh-CN" altLang="en-US" dirty="0"/>
              <a:t>比如刚才的处方，在整个</a:t>
            </a:r>
            <a:r>
              <a:rPr kumimoji="1" lang="en-US" altLang="zh-CN" dirty="0"/>
              <a:t>HIS</a:t>
            </a:r>
            <a:r>
              <a:rPr kumimoji="1" lang="zh-CN" altLang="en-US" dirty="0"/>
              <a:t>系统中，处方结构是稳定的，而处方里面的数据呢只要病人看完病，处方里面的数据也是稳定的。划价收费的就关心处方里面的药物和处治要收多少钱，而到了药房发药人员关心的是医生开的药品的数量和服用方式。</a:t>
            </a:r>
            <a:endParaRPr kumimoji="1" lang="en-US" altLang="zh-CN" dirty="0"/>
          </a:p>
          <a:p>
            <a:r>
              <a:rPr kumimoji="1" lang="zh-CN" altLang="en-US" dirty="0"/>
              <a:t>访问者模式的精髓就是在稳定的数据结构及数据的基础上，给不同的用户封装不同的访问方法（使用这些数据的不同方式）。</a:t>
            </a:r>
            <a:endParaRPr kumimoji="1" lang="en-US" altLang="zh-CN" dirty="0"/>
          </a:p>
          <a:p>
            <a:r>
              <a:rPr kumimoji="1" lang="zh-CN" altLang="en-US" dirty="0"/>
              <a:t>也就是</a:t>
            </a:r>
            <a:r>
              <a:rPr lang="zh-CN" altLang="en-US" dirty="0"/>
              <a:t>不修改已有程序结构和数据结构的前提下，通过添加额外的</a:t>
            </a:r>
            <a:r>
              <a:rPr lang="zh-CN" altLang="en-US" i="1" dirty="0"/>
              <a:t>“</a:t>
            </a:r>
            <a:r>
              <a:rPr lang="zh-CN" altLang="en-US" dirty="0"/>
              <a:t>访问者</a:t>
            </a:r>
            <a:r>
              <a:rPr lang="zh-CN" altLang="en-US" i="1" dirty="0"/>
              <a:t>”</a:t>
            </a:r>
            <a:r>
              <a:rPr lang="zh-CN" altLang="en-US" dirty="0"/>
              <a:t>来完成对已有代码功能的提升。</a:t>
            </a:r>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举个例子</a:t>
            </a:r>
            <a:r>
              <a:rPr kumimoji="1" lang="en-US" altLang="zh-CN" dirty="0"/>
              <a:t>-</a:t>
            </a:r>
            <a:r>
              <a:rPr kumimoji="1" lang="zh-CN" altLang="en-US" dirty="0"/>
              <a:t>用代码实现账本系统</a:t>
            </a:r>
            <a:endParaRPr kumimoji="1" lang="zh-CN" altLang="en-US" dirty="0"/>
          </a:p>
        </p:txBody>
      </p:sp>
      <p:sp>
        <p:nvSpPr>
          <p:cNvPr id="3" name="内容占位符 2"/>
          <p:cNvSpPr>
            <a:spLocks noGrp="true"/>
          </p:cNvSpPr>
          <p:nvPr>
            <p:ph idx="1"/>
          </p:nvPr>
        </p:nvSpPr>
        <p:spPr/>
        <p:txBody>
          <a:bodyPr>
            <a:normAutofit fontScale="85000" lnSpcReduction="10000"/>
          </a:bodyPr>
          <a:lstStyle/>
          <a:p>
            <a:r>
              <a:rPr lang="zh-CN" altLang="en-US" dirty="0"/>
              <a:t>财务都是有账本的，这个账本就是一个对象结构，而它其中的元素有两种，收入和支出，即元素的种类是稳定的，因为账本中的元素种类只能是收入和支出，一旦计入账本不能随意更改。</a:t>
            </a:r>
            <a:endParaRPr lang="en-US" altLang="zh-CN" dirty="0"/>
          </a:p>
          <a:p>
            <a:r>
              <a:rPr lang="zh-CN" altLang="en-US" dirty="0"/>
              <a:t>账本中的数据可以被具有查账权限的人查看和对账</a:t>
            </a:r>
            <a:endParaRPr lang="en-US" altLang="zh-CN" dirty="0"/>
          </a:p>
          <a:p>
            <a:r>
              <a:rPr kumimoji="1" lang="zh-CN" altLang="en-US" dirty="0"/>
              <a:t>账务中的数据收入和支出种类不会因为换人查看就会产生变动</a:t>
            </a:r>
            <a:endParaRPr kumimoji="1" lang="en-US" altLang="zh-CN" dirty="0"/>
          </a:p>
          <a:p>
            <a:r>
              <a:rPr kumimoji="1" lang="zh-CN" altLang="en-US" dirty="0"/>
              <a:t>账本是结构是稳定的，数据一旦录入就不能修改，这个数据也是稳定的，但是不同人查看的角度和关系的元素可能不一样，同一个元素关心的重点可能也会不一样，</a:t>
            </a:r>
            <a:endParaRPr kumimoji="1" lang="en-US" altLang="zh-CN" dirty="0"/>
          </a:p>
          <a:p>
            <a:r>
              <a:rPr lang="zh-CN" altLang="en-US" dirty="0"/>
              <a:t>比如老板看账本的视角，是不是挣钱了，有没有人黑我的钱</a:t>
            </a:r>
            <a:endParaRPr lang="en-US" altLang="zh-CN" dirty="0"/>
          </a:p>
          <a:p>
            <a:r>
              <a:rPr kumimoji="1" lang="en-US" altLang="zh-CN" dirty="0"/>
              <a:t>CPA</a:t>
            </a:r>
            <a:r>
              <a:rPr kumimoji="1" lang="zh-CN" altLang="en-US" dirty="0"/>
              <a:t>看账本的视角，有没有交税</a:t>
            </a:r>
            <a:endParaRPr kumimoji="1" lang="en-US" altLang="zh-CN" dirty="0"/>
          </a:p>
          <a:p>
            <a:r>
              <a:rPr kumimoji="1" lang="zh-CN" altLang="en-US" dirty="0"/>
              <a:t>财务主管看账本的视角，我们这个月需要交多少税，可以走什么途径逃掉一些税</a:t>
            </a:r>
            <a:endParaRPr kumimoji="1" lang="en-US" altLang="zh-CN" dirty="0"/>
          </a:p>
          <a:p>
            <a:r>
              <a:rPr kumimoji="1" lang="zh-CN" altLang="en-US" dirty="0"/>
              <a:t>但是对象都是账本，三者观看的内容是一致的，但因为个子视角的不一样的，的出来的结论会完全不同。</a:t>
            </a:r>
            <a:endParaRPr kumimoji="1"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先不看标准结构，我看看代码</a:t>
            </a:r>
            <a:endParaRPr kumimoji="1" lang="zh-CN" altLang="en-US" dirty="0"/>
          </a:p>
        </p:txBody>
      </p:sp>
      <p:sp>
        <p:nvSpPr>
          <p:cNvPr id="3" name="内容占位符 2"/>
          <p:cNvSpPr>
            <a:spLocks noGrp="true"/>
          </p:cNvSpPr>
          <p:nvPr>
            <p:ph idx="1"/>
          </p:nvPr>
        </p:nvSpPr>
        <p:spPr/>
        <p:txBody>
          <a:bodyPr/>
          <a:lstStyle/>
          <a:p>
            <a:r>
              <a:rPr kumimoji="1" lang="zh-CN" altLang="en-US" dirty="0"/>
              <a:t>我先把这个结构把代码写出来</a:t>
            </a:r>
            <a:endParaRPr kumimoji="1" lang="en-US" altLang="zh-CN" dirty="0"/>
          </a:p>
          <a:p>
            <a:r>
              <a:rPr kumimoji="1" lang="zh-CN" altLang="en-US" dirty="0"/>
              <a:t>账本中每个元素都允许别人看</a:t>
            </a:r>
            <a:endParaRPr kumimoji="1" lang="en-US" altLang="zh-CN" dirty="0"/>
          </a:p>
          <a:p>
            <a:endParaRPr kumimoji="1" lang="zh-CN" altLang="en-US" dirty="0"/>
          </a:p>
        </p:txBody>
      </p:sp>
      <p:sp>
        <p:nvSpPr>
          <p:cNvPr id="5" name="矩形 4"/>
          <p:cNvSpPr/>
          <p:nvPr/>
        </p:nvSpPr>
        <p:spPr>
          <a:xfrm>
            <a:off x="5291387" y="1503043"/>
            <a:ext cx="6096000" cy="646331"/>
          </a:xfrm>
          <a:prstGeom prst="rect">
            <a:avLst/>
          </a:prstGeom>
        </p:spPr>
        <p:txBody>
          <a:bodyPr>
            <a:spAutoFit/>
          </a:bodyPr>
          <a:lstStyle/>
          <a:p>
            <a:r>
              <a:rPr lang="zh-CN" altLang="en-US" dirty="0">
                <a:hlinkClick r:id="rId1"/>
              </a:rPr>
              <a:t>https://github.com/oliverwy/DhDesignpattern/tree/master/src/ch28visitorpattern/visitorpatternnormalbill</a:t>
            </a:r>
            <a:endParaRPr lang="zh-CN" altLang="en-US" dirty="0"/>
          </a:p>
        </p:txBody>
      </p:sp>
      <p:pic>
        <p:nvPicPr>
          <p:cNvPr id="6" name="图片 5"/>
          <p:cNvPicPr>
            <a:picLocks noChangeAspect="true"/>
          </p:cNvPicPr>
          <p:nvPr/>
        </p:nvPicPr>
        <p:blipFill>
          <a:blip r:embed="rId2"/>
          <a:stretch>
            <a:fillRect/>
          </a:stretch>
        </p:blipFill>
        <p:spPr>
          <a:xfrm>
            <a:off x="2411072" y="2313289"/>
            <a:ext cx="7161192" cy="281008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每个权限的人员都可以对账本进行如下的动作</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6" name="图片 5"/>
          <p:cNvPicPr>
            <a:picLocks noChangeAspect="true"/>
          </p:cNvPicPr>
          <p:nvPr/>
        </p:nvPicPr>
        <p:blipFill>
          <a:blip r:embed="rId1"/>
          <a:stretch>
            <a:fillRect/>
          </a:stretch>
        </p:blipFill>
        <p:spPr>
          <a:xfrm>
            <a:off x="1034890" y="1391654"/>
            <a:ext cx="9798267" cy="372086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每个公司的财务账本都可以分类成收入和支出</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6" name="图片 5"/>
          <p:cNvPicPr>
            <a:picLocks noChangeAspect="true"/>
          </p:cNvPicPr>
          <p:nvPr/>
        </p:nvPicPr>
        <p:blipFill>
          <a:blip r:embed="rId1"/>
          <a:stretch>
            <a:fillRect/>
          </a:stretch>
        </p:blipFill>
        <p:spPr>
          <a:xfrm>
            <a:off x="207058" y="1339128"/>
            <a:ext cx="5689600" cy="5067300"/>
          </a:xfrm>
          <a:prstGeom prst="rect">
            <a:avLst/>
          </a:prstGeom>
        </p:spPr>
      </p:pic>
      <p:pic>
        <p:nvPicPr>
          <p:cNvPr id="8" name="图片 7"/>
          <p:cNvPicPr>
            <a:picLocks noChangeAspect="true"/>
          </p:cNvPicPr>
          <p:nvPr/>
        </p:nvPicPr>
        <p:blipFill>
          <a:blip r:embed="rId2"/>
          <a:stretch>
            <a:fillRect/>
          </a:stretch>
        </p:blipFill>
        <p:spPr>
          <a:xfrm>
            <a:off x="6096000" y="1339128"/>
            <a:ext cx="5537200" cy="4787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行为型软件设计模式</a:t>
            </a:r>
            <a:endParaRPr kumimoji="1" lang="zh-CN" altLang="en-US" dirty="0"/>
          </a:p>
        </p:txBody>
      </p:sp>
      <p:sp>
        <p:nvSpPr>
          <p:cNvPr id="3" name="内容占位符 2"/>
          <p:cNvSpPr>
            <a:spLocks noGrp="true"/>
          </p:cNvSpPr>
          <p:nvPr>
            <p:ph idx="1"/>
          </p:nvPr>
        </p:nvSpPr>
        <p:spPr/>
        <p:txBody>
          <a:bodyPr/>
          <a:lstStyle/>
          <a:p>
            <a:pPr marL="228600" lvl="2">
              <a:spcBef>
                <a:spcPts val="1000"/>
              </a:spcBef>
            </a:pPr>
            <a:r>
              <a:rPr kumimoji="1" lang="zh-CN" altLang="en-US" dirty="0"/>
              <a:t>关注业务流程中功能在协作对象间是如何分配的</a:t>
            </a:r>
            <a:endParaRPr kumimoji="1" lang="en-US" altLang="zh-CN" dirty="0"/>
          </a:p>
          <a:p>
            <a:pPr marL="685800" lvl="3">
              <a:spcBef>
                <a:spcPts val="1000"/>
              </a:spcBef>
            </a:pPr>
            <a:r>
              <a:rPr kumimoji="1" lang="zh-CN" altLang="en-US" dirty="0"/>
              <a:t>晕了，是吧，本质上就是我们完成业务逻辑是一系列对象的交互，想想你们去办事。</a:t>
            </a:r>
            <a:endParaRPr kumimoji="1" lang="en-US" altLang="zh-CN" dirty="0"/>
          </a:p>
          <a:p>
            <a:pPr marL="685800" lvl="3">
              <a:spcBef>
                <a:spcPts val="1000"/>
              </a:spcBef>
            </a:pPr>
            <a:r>
              <a:rPr kumimoji="1" lang="zh-CN" altLang="en-US" dirty="0"/>
              <a:t>对外肯定都表现出行为，我们前面关注了对象的创建和组成，现在我们关注，在完成业务逻辑过程中各种各样的计算过程如何分配给各个类。</a:t>
            </a:r>
            <a:endParaRPr kumimoji="1" lang="en-US" altLang="zh-CN" dirty="0"/>
          </a:p>
          <a:p>
            <a:pPr marL="685800" lvl="3">
              <a:spcBef>
                <a:spcPts val="1000"/>
              </a:spcBef>
            </a:pPr>
            <a:r>
              <a:rPr kumimoji="1" lang="zh-CN" altLang="en-US" dirty="0"/>
              <a:t>这也有套路，有啊。</a:t>
            </a:r>
            <a:endParaRPr kumimoji="1" lang="en-US" altLang="zh-CN" dirty="0"/>
          </a:p>
          <a:p>
            <a:pPr marL="685800" lvl="3">
              <a:spcBef>
                <a:spcPts val="1000"/>
              </a:spcBef>
            </a:pPr>
            <a:r>
              <a:rPr kumimoji="1" lang="zh-CN" altLang="en-US" dirty="0"/>
              <a:t>这种针对计算过程在各个类型的分配方法的设计方法就称之为行为型软件设计模式。</a:t>
            </a:r>
            <a:endParaRPr kumimoji="1" lang="en-US" altLang="zh-CN" dirty="0"/>
          </a:p>
          <a:p>
            <a:pPr marL="228600" lvl="2">
              <a:spcBef>
                <a:spcPts val="1000"/>
              </a:spcBef>
            </a:pPr>
            <a:r>
              <a:rPr kumimoji="1" lang="zh-CN" altLang="en-US" dirty="0"/>
              <a:t>包含</a:t>
            </a:r>
            <a:r>
              <a:rPr kumimoji="1" lang="en-US" altLang="zh-CN" dirty="0"/>
              <a:t>:</a:t>
            </a:r>
            <a:endParaRPr kumimoji="1" lang="en-US" altLang="zh-CN" dirty="0"/>
          </a:p>
          <a:p>
            <a:pPr lvl="1"/>
            <a:r>
              <a:rPr kumimoji="1" lang="zh-CN" altLang="en-US" dirty="0"/>
              <a:t>迭代器模式、访问者模式、命令模式、中介者模式、策略模式、状态模式、观察者模式</a:t>
            </a:r>
            <a:endParaRPr kumimoji="1" lang="en-US" altLang="zh-C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flipH="true">
            <a:off x="123567" y="58365"/>
            <a:ext cx="79979" cy="498032"/>
          </a:xfrm>
        </p:spPr>
        <p:txBody>
          <a:bodyPr>
            <a:normAutofit fontScale="90000"/>
          </a:bodyPr>
          <a:lstStyle/>
          <a:p>
            <a:r>
              <a:rPr kumimoji="1" lang="zh-CN" altLang="en-US" dirty="0"/>
              <a:t>具体的每个业务角色个子视角的实现</a:t>
            </a:r>
            <a:endParaRPr kumimoji="1" lang="zh-CN" altLang="en-US" dirty="0"/>
          </a:p>
        </p:txBody>
      </p:sp>
      <p:pic>
        <p:nvPicPr>
          <p:cNvPr id="3" name="图片 2"/>
          <p:cNvPicPr>
            <a:picLocks noChangeAspect="true"/>
          </p:cNvPicPr>
          <p:nvPr/>
        </p:nvPicPr>
        <p:blipFill>
          <a:blip r:embed="rId1"/>
          <a:stretch>
            <a:fillRect/>
          </a:stretch>
        </p:blipFill>
        <p:spPr>
          <a:xfrm>
            <a:off x="1456092" y="307381"/>
            <a:ext cx="8432800" cy="6083300"/>
          </a:xfrm>
          <a:prstGeom prst="rect">
            <a:avLst/>
          </a:prstGeom>
        </p:spPr>
      </p:pic>
      <p:sp>
        <p:nvSpPr>
          <p:cNvPr id="6" name="内容占位符 5"/>
          <p:cNvSpPr>
            <a:spLocks noGrp="true"/>
          </p:cNvSpPr>
          <p:nvPr>
            <p:ph idx="1"/>
          </p:nvPr>
        </p:nvSpPr>
        <p:spPr/>
        <p:txBody>
          <a:bodyPr/>
          <a:lstStyle/>
          <a:p>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en-US" altLang="zh-CN" dirty="0"/>
              <a:t>CPA</a:t>
            </a:r>
            <a:r>
              <a:rPr kumimoji="1" lang="zh-CN" altLang="en-US" dirty="0"/>
              <a:t>的视角</a:t>
            </a:r>
            <a:endParaRPr kumimoji="1" lang="zh-CN" altLang="en-US" dirty="0"/>
          </a:p>
        </p:txBody>
      </p:sp>
      <p:sp>
        <p:nvSpPr>
          <p:cNvPr id="6" name="内容占位符 5"/>
          <p:cNvSpPr>
            <a:spLocks noGrp="true"/>
          </p:cNvSpPr>
          <p:nvPr>
            <p:ph idx="1"/>
          </p:nvPr>
        </p:nvSpPr>
        <p:spPr/>
        <p:txBody>
          <a:bodyPr/>
          <a:lstStyle/>
          <a:p>
            <a:pPr marL="0" indent="0">
              <a:buNone/>
            </a:pPr>
            <a:endParaRPr kumimoji="1" lang="zh-CN" altLang="en-US" dirty="0"/>
          </a:p>
        </p:txBody>
      </p:sp>
      <p:pic>
        <p:nvPicPr>
          <p:cNvPr id="8" name="图片 7"/>
          <p:cNvPicPr>
            <a:picLocks noChangeAspect="true"/>
          </p:cNvPicPr>
          <p:nvPr/>
        </p:nvPicPr>
        <p:blipFill>
          <a:blip r:embed="rId1"/>
          <a:stretch>
            <a:fillRect/>
          </a:stretch>
        </p:blipFill>
        <p:spPr>
          <a:xfrm>
            <a:off x="2032000" y="1339128"/>
            <a:ext cx="8128000" cy="53975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账本</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1451579" y="1339128"/>
            <a:ext cx="8595246" cy="534427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客户端</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2867420" y="479344"/>
            <a:ext cx="8187434" cy="5899311"/>
          </a:xfrm>
          <a:prstGeom prst="rect">
            <a:avLst/>
          </a:prstGeom>
        </p:spPr>
      </p:pic>
      <p:pic>
        <p:nvPicPr>
          <p:cNvPr id="4" name="图片 3"/>
          <p:cNvPicPr>
            <a:picLocks noChangeAspect="true"/>
          </p:cNvPicPr>
          <p:nvPr/>
        </p:nvPicPr>
        <p:blipFill>
          <a:blip r:embed="rId2"/>
          <a:stretch>
            <a:fillRect/>
          </a:stretch>
        </p:blipFill>
        <p:spPr>
          <a:xfrm>
            <a:off x="2124775" y="1391654"/>
            <a:ext cx="7416800" cy="4838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xit" presetSubtype="10" fill="hold" nodeType="clickEffect">
                                  <p:stCondLst>
                                    <p:cond delay="0"/>
                                  </p:stCondLst>
                                  <p:childTnLst>
                                    <p:animEffect transition="out" filter="checkerboard(across)">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类结构图</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3312205" y="-26263"/>
            <a:ext cx="8437789" cy="685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经过抽象我们可以得出访问者模式标准结构</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1451579" y="1302552"/>
            <a:ext cx="9321800" cy="5524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访问者模式解释</a:t>
            </a:r>
            <a:endParaRPr kumimoji="1" lang="zh-CN" altLang="en-US" dirty="0"/>
          </a:p>
        </p:txBody>
      </p:sp>
      <p:sp>
        <p:nvSpPr>
          <p:cNvPr id="3" name="内容占位符 2"/>
          <p:cNvSpPr>
            <a:spLocks noGrp="true"/>
          </p:cNvSpPr>
          <p:nvPr>
            <p:ph idx="1"/>
          </p:nvPr>
        </p:nvSpPr>
        <p:spPr/>
        <p:txBody>
          <a:bodyPr>
            <a:normAutofit fontScale="85000" lnSpcReduction="20000"/>
          </a:bodyPr>
          <a:lstStyle/>
          <a:p>
            <a:r>
              <a:rPr lang="zh-CN" altLang="en-US" dirty="0"/>
              <a:t>我们从类图中可以找到五类角色，两个接口，两种实现类以及一个对象结构。</a:t>
            </a:r>
            <a:endParaRPr lang="zh-CN" altLang="en-US" dirty="0"/>
          </a:p>
          <a:p>
            <a:r>
              <a:rPr lang="zh-CN" altLang="en-US" b="1" dirty="0"/>
              <a:t> </a:t>
            </a:r>
            <a:r>
              <a:rPr lang="en-US" altLang="zh-CN" b="1" dirty="0"/>
              <a:t>Visitor</a:t>
            </a:r>
            <a:r>
              <a:rPr lang="zh-CN" altLang="en-US" b="1" dirty="0"/>
              <a:t>接口：它定义了对每一个元素（</a:t>
            </a:r>
            <a:r>
              <a:rPr lang="en-US" altLang="zh-CN" b="1" dirty="0"/>
              <a:t>Element</a:t>
            </a:r>
            <a:r>
              <a:rPr lang="zh-CN" altLang="en-US" b="1" dirty="0"/>
              <a:t>）访问的行为，它的参数就是可以访问的元素，它的方法个数理论上来讲与元素个数（</a:t>
            </a:r>
            <a:r>
              <a:rPr lang="en-US" altLang="zh-CN" b="1" dirty="0"/>
              <a:t>Element</a:t>
            </a:r>
            <a:r>
              <a:rPr lang="zh-CN" altLang="en-US" b="1" dirty="0"/>
              <a:t>的实现类个数）是一样的，从这点不难看出，访问者模式要求元素类的个数不能改变（不能改变的意思是说，如果元素类的个数经常改变，则说明不适合使用访问者模式）。</a:t>
            </a:r>
            <a:endParaRPr lang="zh-CN" altLang="en-US" dirty="0"/>
          </a:p>
          <a:p>
            <a:r>
              <a:rPr lang="zh-CN" altLang="en-US" b="1" dirty="0"/>
              <a:t> </a:t>
            </a:r>
            <a:r>
              <a:rPr lang="en-US" altLang="zh-CN" b="1" dirty="0" err="1"/>
              <a:t>ConcreteVisitor</a:t>
            </a:r>
            <a:r>
              <a:rPr lang="zh-CN" altLang="en-US" b="1" dirty="0"/>
              <a:t>：具体的访问者，它需要给出对每一个元素类访问时所产生的具体行为。</a:t>
            </a:r>
            <a:endParaRPr lang="zh-CN" altLang="en-US" dirty="0"/>
          </a:p>
          <a:p>
            <a:r>
              <a:rPr lang="zh-CN" altLang="en-US" b="1" dirty="0"/>
              <a:t> </a:t>
            </a:r>
            <a:r>
              <a:rPr lang="en-US" altLang="zh-CN" b="1" dirty="0"/>
              <a:t>Element</a:t>
            </a:r>
            <a:r>
              <a:rPr lang="zh-CN" altLang="en-US" b="1" dirty="0"/>
              <a:t>接口：元素接口，它定义了一个接受访问者（</a:t>
            </a:r>
            <a:r>
              <a:rPr lang="en-US" altLang="zh-CN" b="1" dirty="0"/>
              <a:t>accept</a:t>
            </a:r>
            <a:r>
              <a:rPr lang="zh-CN" altLang="en-US" b="1" dirty="0"/>
              <a:t>）的方法，其意义是指，每一个元素都要可以被访问者访问。</a:t>
            </a:r>
            <a:endParaRPr lang="zh-CN" altLang="en-US" dirty="0"/>
          </a:p>
          <a:p>
            <a:r>
              <a:rPr lang="en-US" altLang="zh-CN" b="1" dirty="0" err="1"/>
              <a:t>ConcreteElement</a:t>
            </a:r>
            <a:r>
              <a:rPr lang="zh-CN" altLang="en-US" b="1" dirty="0"/>
              <a:t>：具体的元素类，它提供接受访问方法的具体实现，而这个具体的实现，通常情况下是使用访问者提供的访问该元素类的方法。</a:t>
            </a:r>
            <a:endParaRPr lang="zh-CN" altLang="en-US" dirty="0"/>
          </a:p>
          <a:p>
            <a:r>
              <a:rPr lang="en-US" altLang="zh-CN" b="1" dirty="0" err="1"/>
              <a:t>ObjectStructure</a:t>
            </a:r>
            <a:r>
              <a:rPr lang="zh-CN" altLang="en-US" b="1" dirty="0"/>
              <a:t>：这个便是定义当中所提到的对象结构，对象结构是一个抽象表述，具体点可以理解为一个具有容器性质或者复合对象特性的类，它会含有一组元素（</a:t>
            </a:r>
            <a:r>
              <a:rPr lang="en-US" altLang="zh-CN" b="1" dirty="0"/>
              <a:t>Element</a:t>
            </a:r>
            <a:r>
              <a:rPr lang="zh-CN" altLang="en-US" b="1" dirty="0"/>
              <a:t>），并且可以迭代这些元素，供访问者访问。</a:t>
            </a:r>
            <a:endParaRPr lang="zh-CN" altLang="en-US" dirty="0"/>
          </a:p>
          <a:p>
            <a:endParaRPr kumimoji="1"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代码实现</a:t>
            </a:r>
            <a:endParaRPr kumimoji="1" lang="zh-CN" altLang="en-US" dirty="0"/>
          </a:p>
        </p:txBody>
      </p:sp>
      <p:sp>
        <p:nvSpPr>
          <p:cNvPr id="3" name="内容占位符 2"/>
          <p:cNvSpPr>
            <a:spLocks noGrp="true"/>
          </p:cNvSpPr>
          <p:nvPr>
            <p:ph idx="1"/>
          </p:nvPr>
        </p:nvSpPr>
        <p:spPr/>
        <p:txBody>
          <a:bodyPr/>
          <a:lstStyle/>
          <a:p>
            <a:r>
              <a:rPr kumimoji="1" lang="zh-CN" altLang="en-US" dirty="0"/>
              <a:t>见</a:t>
            </a:r>
            <a:endParaRPr kumimoji="1" lang="zh-CN" altLang="en-US" dirty="0"/>
          </a:p>
        </p:txBody>
      </p:sp>
      <p:pic>
        <p:nvPicPr>
          <p:cNvPr id="4" name="图片 3"/>
          <p:cNvPicPr>
            <a:picLocks noChangeAspect="true"/>
          </p:cNvPicPr>
          <p:nvPr/>
        </p:nvPicPr>
        <p:blipFill>
          <a:blip r:embed="rId1"/>
          <a:stretch>
            <a:fillRect/>
          </a:stretch>
        </p:blipFill>
        <p:spPr>
          <a:xfrm>
            <a:off x="80886" y="1339128"/>
            <a:ext cx="5562600" cy="1727200"/>
          </a:xfrm>
          <a:prstGeom prst="rect">
            <a:avLst/>
          </a:prstGeom>
        </p:spPr>
      </p:pic>
      <p:pic>
        <p:nvPicPr>
          <p:cNvPr id="5" name="图片 4"/>
          <p:cNvPicPr>
            <a:picLocks noChangeAspect="true"/>
          </p:cNvPicPr>
          <p:nvPr/>
        </p:nvPicPr>
        <p:blipFill>
          <a:blip r:embed="rId2"/>
          <a:stretch>
            <a:fillRect/>
          </a:stretch>
        </p:blipFill>
        <p:spPr>
          <a:xfrm>
            <a:off x="290436" y="3326537"/>
            <a:ext cx="5143500" cy="939800"/>
          </a:xfrm>
          <a:prstGeom prst="rect">
            <a:avLst/>
          </a:prstGeom>
        </p:spPr>
      </p:pic>
      <p:pic>
        <p:nvPicPr>
          <p:cNvPr id="6" name="图片 5"/>
          <p:cNvPicPr>
            <a:picLocks noChangeAspect="true"/>
          </p:cNvPicPr>
          <p:nvPr/>
        </p:nvPicPr>
        <p:blipFill>
          <a:blip r:embed="rId3"/>
          <a:stretch>
            <a:fillRect/>
          </a:stretch>
        </p:blipFill>
        <p:spPr>
          <a:xfrm>
            <a:off x="5599297" y="1021487"/>
            <a:ext cx="6616700" cy="4610100"/>
          </a:xfrm>
          <a:prstGeom prst="rect">
            <a:avLst/>
          </a:prstGeom>
        </p:spPr>
      </p:pic>
      <p:sp>
        <p:nvSpPr>
          <p:cNvPr id="7" name="矩形 6"/>
          <p:cNvSpPr/>
          <p:nvPr/>
        </p:nvSpPr>
        <p:spPr>
          <a:xfrm>
            <a:off x="80886" y="4985256"/>
            <a:ext cx="5140043" cy="646331"/>
          </a:xfrm>
          <a:prstGeom prst="rect">
            <a:avLst/>
          </a:prstGeom>
        </p:spPr>
        <p:txBody>
          <a:bodyPr wrap="square">
            <a:spAutoFit/>
          </a:bodyPr>
          <a:lstStyle/>
          <a:p>
            <a:r>
              <a:rPr lang="zh-CN" altLang="en-US" dirty="0">
                <a:hlinkClick r:id="rId4"/>
              </a:rPr>
              <a:t>https://github.com/oliverwy/DhDesignpattern/tree/master/src/ch28visitorpattern/visitorpatternnormal</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183524" y="3225800"/>
            <a:ext cx="11849100" cy="3200400"/>
          </a:xfrm>
          <a:prstGeom prst="rect">
            <a:avLst/>
          </a:prstGeom>
        </p:spPr>
      </p:pic>
      <p:pic>
        <p:nvPicPr>
          <p:cNvPr id="6" name="图片 5"/>
          <p:cNvPicPr>
            <a:picLocks noChangeAspect="true"/>
          </p:cNvPicPr>
          <p:nvPr/>
        </p:nvPicPr>
        <p:blipFill>
          <a:blip r:embed="rId2"/>
          <a:stretch>
            <a:fillRect/>
          </a:stretch>
        </p:blipFill>
        <p:spPr>
          <a:xfrm>
            <a:off x="183524" y="0"/>
            <a:ext cx="11887200" cy="32258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0" y="108752"/>
            <a:ext cx="5499100" cy="2387600"/>
          </a:xfrm>
          <a:prstGeom prst="rect">
            <a:avLst/>
          </a:prstGeom>
        </p:spPr>
      </p:pic>
      <p:pic>
        <p:nvPicPr>
          <p:cNvPr id="5" name="图片 4"/>
          <p:cNvPicPr>
            <a:picLocks noChangeAspect="true"/>
          </p:cNvPicPr>
          <p:nvPr/>
        </p:nvPicPr>
        <p:blipFill>
          <a:blip r:embed="rId2"/>
          <a:stretch>
            <a:fillRect/>
          </a:stretch>
        </p:blipFill>
        <p:spPr>
          <a:xfrm>
            <a:off x="0" y="2496352"/>
            <a:ext cx="5143500" cy="2006600"/>
          </a:xfrm>
          <a:prstGeom prst="rect">
            <a:avLst/>
          </a:prstGeom>
        </p:spPr>
      </p:pic>
      <p:pic>
        <p:nvPicPr>
          <p:cNvPr id="6" name="图片 5"/>
          <p:cNvPicPr>
            <a:picLocks noChangeAspect="true"/>
          </p:cNvPicPr>
          <p:nvPr/>
        </p:nvPicPr>
        <p:blipFill>
          <a:blip r:embed="rId3"/>
          <a:stretch>
            <a:fillRect/>
          </a:stretch>
        </p:blipFill>
        <p:spPr>
          <a:xfrm>
            <a:off x="6253216" y="0"/>
            <a:ext cx="5219700" cy="3568700"/>
          </a:xfrm>
          <a:prstGeom prst="rect">
            <a:avLst/>
          </a:prstGeom>
        </p:spPr>
      </p:pic>
      <p:pic>
        <p:nvPicPr>
          <p:cNvPr id="7" name="图片 6"/>
          <p:cNvPicPr>
            <a:picLocks noChangeAspect="true"/>
          </p:cNvPicPr>
          <p:nvPr/>
        </p:nvPicPr>
        <p:blipFill>
          <a:blip r:embed="rId4"/>
          <a:stretch>
            <a:fillRect/>
          </a:stretch>
        </p:blipFill>
        <p:spPr>
          <a:xfrm>
            <a:off x="157216" y="4643405"/>
            <a:ext cx="12192000" cy="115592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en-US" altLang="zh-CN" dirty="0"/>
              <a:t>4.1</a:t>
            </a:r>
            <a:r>
              <a:rPr kumimoji="1" lang="zh-CN" altLang="en-US" dirty="0"/>
              <a:t>迭代器设计模式</a:t>
            </a:r>
            <a:endParaRPr kumimoji="1" lang="zh-CN" altLang="en-US" dirty="0"/>
          </a:p>
        </p:txBody>
      </p:sp>
      <p:sp>
        <p:nvSpPr>
          <p:cNvPr id="3" name="内容占位符 2"/>
          <p:cNvSpPr>
            <a:spLocks noGrp="true"/>
          </p:cNvSpPr>
          <p:nvPr>
            <p:ph idx="1"/>
          </p:nvPr>
        </p:nvSpPr>
        <p:spPr/>
        <p:txBody>
          <a:bodyPr>
            <a:normAutofit/>
          </a:bodyPr>
          <a:lstStyle/>
          <a:p>
            <a:r>
              <a:rPr kumimoji="1" lang="zh-CN" altLang="en-US" dirty="0"/>
              <a:t>我们拿到需求模型的时候经常碰到这种情况：</a:t>
            </a:r>
            <a:endParaRPr kumimoji="1" lang="en-US" altLang="zh-CN" dirty="0"/>
          </a:p>
          <a:p>
            <a:pPr lvl="1"/>
            <a:r>
              <a:rPr kumimoji="1" lang="zh-CN" altLang="en-US" dirty="0"/>
              <a:t>软件业务流程总要处理一组复杂的聚合类型数据。</a:t>
            </a:r>
            <a:endParaRPr kumimoji="1" lang="en-US" altLang="zh-CN" dirty="0"/>
          </a:p>
          <a:p>
            <a:pPr lvl="1"/>
            <a:r>
              <a:rPr kumimoji="1" lang="zh-CN" altLang="en-US" dirty="0"/>
              <a:t>但是这些聚合数据的细节我们不知道内部是如何实现的（有时候是不用知道）</a:t>
            </a:r>
            <a:endParaRPr kumimoji="1" lang="en-US" altLang="zh-CN" dirty="0"/>
          </a:p>
          <a:p>
            <a:pPr lvl="1"/>
            <a:r>
              <a:rPr kumimoji="1" lang="zh-CN" altLang="en-US" dirty="0"/>
              <a:t>在完成业务逻辑过程中还无法确定每次要处理的这类数据的多少</a:t>
            </a:r>
            <a:endParaRPr kumimoji="1" lang="en-US" altLang="zh-CN" dirty="0"/>
          </a:p>
          <a:p>
            <a:pPr lvl="1"/>
            <a:r>
              <a:rPr kumimoji="1" lang="zh-CN" altLang="en-US" dirty="0"/>
              <a:t>而且这类数据相互之间还没有关联。</a:t>
            </a:r>
            <a:endParaRPr kumimoji="1" lang="en-US" altLang="zh-CN" dirty="0"/>
          </a:p>
          <a:p>
            <a:pPr lvl="1"/>
            <a:r>
              <a:rPr kumimoji="1" lang="zh-CN" altLang="en-US" dirty="0"/>
              <a:t>还不一定有合理的逻辑关系</a:t>
            </a:r>
            <a:endParaRPr kumimoji="1" lang="en-US" altLang="zh-CN" dirty="0"/>
          </a:p>
          <a:p>
            <a:pPr lvl="1"/>
            <a:r>
              <a:rPr kumimoji="1" lang="zh-CN" altLang="en-US" dirty="0"/>
              <a:t>针对这类数据我们一般不能用循环处理。</a:t>
            </a:r>
            <a:endParaRPr kumimoji="1" lang="en-US" altLang="zh-CN" dirty="0"/>
          </a:p>
          <a:p>
            <a:pPr lvl="1"/>
            <a:r>
              <a:rPr kumimoji="1" lang="zh-CN" altLang="en-US" dirty="0"/>
              <a:t>问题来了，我们拿到这类需求，我们如何处理这类数据：</a:t>
            </a:r>
            <a:endParaRPr kumimoji="1" lang="en-US" altLang="zh-CN" dirty="0"/>
          </a:p>
          <a:p>
            <a:pPr lvl="2"/>
            <a:r>
              <a:rPr kumimoji="1" lang="en-US" altLang="zh-CN" dirty="0"/>
              <a:t>Java</a:t>
            </a:r>
            <a:r>
              <a:rPr kumimoji="1" lang="zh-CN" altLang="en-US" dirty="0"/>
              <a:t>中我们遍历数据的方法：循环、迭代</a:t>
            </a:r>
            <a:r>
              <a:rPr kumimoji="1" lang="en-US" altLang="zh-CN" dirty="0"/>
              <a:t>iterator</a:t>
            </a:r>
            <a:r>
              <a:rPr kumimoji="1" lang="zh-CN" altLang="en-US" dirty="0"/>
              <a:t>。</a:t>
            </a:r>
            <a:endParaRPr kumimoji="1"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lang="zh-CN" altLang="en-US" b="1" dirty="0"/>
              <a:t>访问者模式的几个特点：</a:t>
            </a:r>
            <a:endParaRPr kumimoji="1" lang="zh-CN" altLang="en-US" dirty="0"/>
          </a:p>
        </p:txBody>
      </p:sp>
      <p:sp>
        <p:nvSpPr>
          <p:cNvPr id="3" name="内容占位符 2"/>
          <p:cNvSpPr>
            <a:spLocks noGrp="true"/>
          </p:cNvSpPr>
          <p:nvPr>
            <p:ph idx="1"/>
          </p:nvPr>
        </p:nvSpPr>
        <p:spPr/>
        <p:txBody>
          <a:bodyPr/>
          <a:lstStyle/>
          <a:p>
            <a:r>
              <a:rPr lang="en-US" altLang="zh-CN" b="1" dirty="0"/>
              <a:t>1</a:t>
            </a:r>
            <a:r>
              <a:rPr lang="zh-CN" altLang="en-US" b="1" dirty="0"/>
              <a:t>、访问者模式把数据结构和作用于结构上的操作解耦合，使得操作集合可相对自由地演化。</a:t>
            </a:r>
            <a:endParaRPr lang="en-US" altLang="zh-CN" b="1" dirty="0"/>
          </a:p>
          <a:p>
            <a:r>
              <a:rPr lang="en-US" altLang="zh-CN" b="1" dirty="0"/>
              <a:t>2</a:t>
            </a:r>
            <a:r>
              <a:rPr lang="zh-CN" altLang="en-US" b="1" dirty="0"/>
              <a:t>、访问者模式适用于数据结构相对稳定算法又易变化的系统。因为访问者模式使得算法操作增加变得容易。若系统数据结构对象易于变化，经常有新的数据对象增加进来，则不适合使用访问者模式。</a:t>
            </a:r>
            <a:endParaRPr lang="en-US" altLang="zh-CN" b="1" dirty="0"/>
          </a:p>
          <a:p>
            <a:r>
              <a:rPr lang="en-US" altLang="zh-CN" b="1" dirty="0"/>
              <a:t>3</a:t>
            </a:r>
            <a:r>
              <a:rPr lang="zh-CN" altLang="en-US" b="1" dirty="0"/>
              <a:t>、访问者模式的优点是增加操作很容易，因为增加操作意味着增加新的访问者。访问者模式将有关行为集中到一个访问者对象中，其改变不影响系统数据结构。其缺点就是增加新的数据结构很困难。</a:t>
            </a:r>
            <a:endParaRPr lang="en-US" altLang="zh-CN" b="1" dirty="0"/>
          </a:p>
          <a:p>
            <a:r>
              <a:rPr lang="zh-CN" altLang="en-US" b="1" dirty="0"/>
              <a:t>接着看书上例子</a:t>
            </a:r>
            <a:endParaRPr lang="en-US" altLang="zh-CN" b="1" dirty="0"/>
          </a:p>
          <a:p>
            <a:endParaRPr kumimoji="1"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lang="zh-CN" altLang="en-US" dirty="0"/>
              <a:t>命令模式</a:t>
            </a:r>
            <a:endParaRPr kumimoji="1" lang="zh-CN" altLang="en-US" dirty="0"/>
          </a:p>
        </p:txBody>
      </p:sp>
      <p:sp>
        <p:nvSpPr>
          <p:cNvPr id="3" name="内容占位符 2"/>
          <p:cNvSpPr>
            <a:spLocks noGrp="true"/>
          </p:cNvSpPr>
          <p:nvPr>
            <p:ph idx="1"/>
          </p:nvPr>
        </p:nvSpPr>
        <p:spPr/>
        <p:txBody>
          <a:bodyPr/>
          <a:lstStyle/>
          <a:p>
            <a:r>
              <a:rPr kumimoji="1" lang="zh-CN" altLang="en-US" dirty="0"/>
              <a:t>我来看一个例子</a:t>
            </a:r>
            <a:endParaRPr kumimoji="1" lang="en-US" altLang="zh-CN" dirty="0"/>
          </a:p>
          <a:p>
            <a:r>
              <a:rPr kumimoji="1" lang="zh-CN" altLang="en-US" dirty="0"/>
              <a:t>我们家里都有开关类设备。</a:t>
            </a:r>
            <a:endParaRPr kumimoji="1" lang="en-US" altLang="zh-CN" dirty="0"/>
          </a:p>
          <a:p>
            <a:pPr lvl="1"/>
            <a:r>
              <a:rPr kumimoji="1" lang="zh-CN" altLang="en-US" dirty="0"/>
              <a:t>用来控制灯</a:t>
            </a:r>
            <a:endParaRPr kumimoji="1" lang="en-US" altLang="zh-CN" dirty="0"/>
          </a:p>
          <a:p>
            <a:pPr lvl="1"/>
            <a:r>
              <a:rPr kumimoji="1" lang="zh-CN" altLang="en-US" dirty="0"/>
              <a:t>电视</a:t>
            </a:r>
            <a:endParaRPr kumimoji="1" lang="en-US" altLang="zh-CN" dirty="0"/>
          </a:p>
          <a:p>
            <a:pPr lvl="1"/>
            <a:r>
              <a:rPr kumimoji="1" lang="zh-CN" altLang="en-US" dirty="0"/>
              <a:t>冰箱</a:t>
            </a:r>
            <a:endParaRPr kumimoji="1" lang="en-US" altLang="zh-CN" dirty="0"/>
          </a:p>
          <a:p>
            <a:pPr lvl="1"/>
            <a:r>
              <a:rPr kumimoji="1" lang="zh-CN" altLang="en-US" dirty="0"/>
              <a:t>音响</a:t>
            </a:r>
            <a:endParaRPr kumimoji="1" lang="en-US" altLang="zh-CN" dirty="0"/>
          </a:p>
          <a:p>
            <a:pPr lvl="1"/>
            <a:r>
              <a:rPr kumimoji="1" lang="zh-CN" altLang="en-US" dirty="0"/>
              <a:t>浴霸</a:t>
            </a:r>
            <a:endParaRPr kumimoji="1" lang="en-US" altLang="zh-CN" dirty="0"/>
          </a:p>
          <a:p>
            <a:pPr lvl="1"/>
            <a:r>
              <a:rPr kumimoji="1" lang="zh-CN" altLang="en-US" dirty="0"/>
              <a:t>取暖器</a:t>
            </a:r>
            <a:endParaRPr kumimoji="1" lang="en-US" altLang="zh-CN" dirty="0"/>
          </a:p>
          <a:p>
            <a:r>
              <a:rPr kumimoji="1" lang="zh-CN" altLang="en-US" dirty="0"/>
              <a:t>那么我按下电源开关，打开</a:t>
            </a:r>
            <a:r>
              <a:rPr kumimoji="1" lang="en-US" altLang="zh-CN" dirty="0"/>
              <a:t>-</a:t>
            </a:r>
            <a:r>
              <a:rPr kumimoji="1" lang="zh-CN" altLang="en-US"/>
              <a:t>关闭</a:t>
            </a:r>
            <a:endParaRPr kumimoji="1" lang="en-US" altLang="zh-CN" dirty="0"/>
          </a:p>
        </p:txBody>
      </p:sp>
      <p:pic>
        <p:nvPicPr>
          <p:cNvPr id="4" name="Picture 10"/>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5999760" y="1400881"/>
            <a:ext cx="48768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第一版控制灯代码</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168292" y="1339129"/>
            <a:ext cx="5255697" cy="3774546"/>
          </a:xfrm>
          <a:prstGeom prst="rect">
            <a:avLst/>
          </a:prstGeom>
        </p:spPr>
      </p:pic>
      <p:pic>
        <p:nvPicPr>
          <p:cNvPr id="5" name="图片 4"/>
          <p:cNvPicPr>
            <a:picLocks noChangeAspect="true"/>
          </p:cNvPicPr>
          <p:nvPr/>
        </p:nvPicPr>
        <p:blipFill>
          <a:blip r:embed="rId2"/>
          <a:stretch>
            <a:fillRect/>
          </a:stretch>
        </p:blipFill>
        <p:spPr>
          <a:xfrm>
            <a:off x="5933183" y="1339127"/>
            <a:ext cx="5832871" cy="3051734"/>
          </a:xfrm>
          <a:prstGeom prst="rect">
            <a:avLst/>
          </a:prstGeom>
        </p:spPr>
      </p:pic>
      <p:pic>
        <p:nvPicPr>
          <p:cNvPr id="6" name="图片 5"/>
          <p:cNvPicPr>
            <a:picLocks noChangeAspect="true"/>
          </p:cNvPicPr>
          <p:nvPr/>
        </p:nvPicPr>
        <p:blipFill>
          <a:blip r:embed="rId3"/>
          <a:stretch>
            <a:fillRect/>
          </a:stretch>
        </p:blipFill>
        <p:spPr>
          <a:xfrm>
            <a:off x="5933183" y="4412923"/>
            <a:ext cx="5600700" cy="1422400"/>
          </a:xfrm>
          <a:prstGeom prst="rect">
            <a:avLst/>
          </a:prstGeom>
        </p:spPr>
      </p:pic>
      <p:sp>
        <p:nvSpPr>
          <p:cNvPr id="7" name="矩形 6"/>
          <p:cNvSpPr/>
          <p:nvPr/>
        </p:nvSpPr>
        <p:spPr>
          <a:xfrm>
            <a:off x="4611329" y="333056"/>
            <a:ext cx="6096000" cy="646331"/>
          </a:xfrm>
          <a:prstGeom prst="rect">
            <a:avLst/>
          </a:prstGeom>
        </p:spPr>
        <p:txBody>
          <a:bodyPr>
            <a:spAutoFit/>
          </a:bodyPr>
          <a:lstStyle/>
          <a:p>
            <a:r>
              <a:rPr lang="zh-CN" altLang="en-US" dirty="0">
                <a:hlinkClick r:id="rId4"/>
              </a:rPr>
              <a:t>https://github.com/oliverwy/DhDesignpattern/tree/master/src/ch23commandpattern/commandpatternlightfirstcode</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现在我把灯换成音响</a:t>
            </a:r>
            <a:endParaRPr kumimoji="1" lang="zh-CN" altLang="en-US" dirty="0"/>
          </a:p>
        </p:txBody>
      </p:sp>
      <p:sp>
        <p:nvSpPr>
          <p:cNvPr id="3" name="内容占位符 2"/>
          <p:cNvSpPr>
            <a:spLocks noGrp="true"/>
          </p:cNvSpPr>
          <p:nvPr>
            <p:ph idx="1"/>
          </p:nvPr>
        </p:nvSpPr>
        <p:spPr/>
        <p:txBody>
          <a:bodyPr/>
          <a:lstStyle/>
          <a:p>
            <a:r>
              <a:rPr kumimoji="1" lang="zh-CN" altLang="en-US" dirty="0"/>
              <a:t>开关不变，现在我们还是通过按钮来打开和关闭音响。显然代码应该变成如下：</a:t>
            </a:r>
            <a:endParaRPr kumimoji="1" lang="zh-CN" altLang="en-US" dirty="0"/>
          </a:p>
        </p:txBody>
      </p:sp>
      <p:pic>
        <p:nvPicPr>
          <p:cNvPr id="4" name="图片 3"/>
          <p:cNvPicPr>
            <a:picLocks noChangeAspect="true"/>
          </p:cNvPicPr>
          <p:nvPr/>
        </p:nvPicPr>
        <p:blipFill>
          <a:blip r:embed="rId1"/>
          <a:stretch>
            <a:fillRect/>
          </a:stretch>
        </p:blipFill>
        <p:spPr>
          <a:xfrm>
            <a:off x="607784" y="1810657"/>
            <a:ext cx="4994729" cy="3310792"/>
          </a:xfrm>
          <a:prstGeom prst="rect">
            <a:avLst/>
          </a:prstGeom>
        </p:spPr>
      </p:pic>
      <p:pic>
        <p:nvPicPr>
          <p:cNvPr id="5" name="图片 4"/>
          <p:cNvPicPr>
            <a:picLocks noChangeAspect="true"/>
          </p:cNvPicPr>
          <p:nvPr/>
        </p:nvPicPr>
        <p:blipFill>
          <a:blip r:embed="rId2"/>
          <a:stretch>
            <a:fillRect/>
          </a:stretch>
        </p:blipFill>
        <p:spPr>
          <a:xfrm>
            <a:off x="5820226" y="1810657"/>
            <a:ext cx="5861823" cy="3347368"/>
          </a:xfrm>
          <a:prstGeom prst="rect">
            <a:avLst/>
          </a:prstGeom>
        </p:spPr>
      </p:pic>
      <p:pic>
        <p:nvPicPr>
          <p:cNvPr id="6" name="图片 5"/>
          <p:cNvPicPr>
            <a:picLocks noChangeAspect="true"/>
          </p:cNvPicPr>
          <p:nvPr/>
        </p:nvPicPr>
        <p:blipFill>
          <a:blip r:embed="rId3"/>
          <a:stretch>
            <a:fillRect/>
          </a:stretch>
        </p:blipFill>
        <p:spPr>
          <a:xfrm>
            <a:off x="2865663" y="5121449"/>
            <a:ext cx="5473700" cy="1473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问题来了</a:t>
            </a:r>
            <a:endParaRPr kumimoji="1" lang="zh-CN" altLang="en-US" dirty="0"/>
          </a:p>
        </p:txBody>
      </p:sp>
      <p:sp>
        <p:nvSpPr>
          <p:cNvPr id="3" name="内容占位符 2"/>
          <p:cNvSpPr>
            <a:spLocks noGrp="true"/>
          </p:cNvSpPr>
          <p:nvPr>
            <p:ph idx="1"/>
          </p:nvPr>
        </p:nvSpPr>
        <p:spPr/>
        <p:txBody>
          <a:bodyPr/>
          <a:lstStyle/>
          <a:p>
            <a:r>
              <a:rPr kumimoji="1" lang="zh-CN" altLang="en-US" dirty="0"/>
              <a:t>这种架构下，更换新的电器都要重写客户端，显然与我们现实中业务逻辑不一样，现实中，我们更换开关控制的的设备，显然不用打开开关，只要把把电线接到音响上就行了。</a:t>
            </a:r>
            <a:endParaRPr kumimoji="1" lang="en-US" altLang="zh-CN" dirty="0"/>
          </a:p>
          <a:p>
            <a:r>
              <a:rPr kumimoji="1" lang="zh-CN" altLang="en-US" dirty="0"/>
              <a:t>电线，电线。想起来了</a:t>
            </a:r>
            <a:endParaRPr kumimoji="1" lang="en-US" altLang="zh-CN" dirty="0"/>
          </a:p>
          <a:p>
            <a:r>
              <a:rPr kumimoji="1" lang="zh-CN" altLang="en-US" dirty="0"/>
              <a:t>我们现实中的业务逻辑是开关控制的是电线，而音响的播放是是电线的通与断决定了。</a:t>
            </a:r>
            <a:endParaRPr kumimoji="1" lang="en-US" altLang="zh-CN" dirty="0"/>
          </a:p>
          <a:p>
            <a:r>
              <a:rPr kumimoji="1" lang="zh-CN" altLang="en-US" dirty="0"/>
              <a:t>这么说我们现实中的业务逻辑其实是三个部分，开关（客户端）</a:t>
            </a:r>
            <a:r>
              <a:rPr kumimoji="1" lang="en-US" altLang="zh-CN" dirty="0"/>
              <a:t>-》</a:t>
            </a:r>
            <a:r>
              <a:rPr kumimoji="1" lang="zh-CN" altLang="en-US" dirty="0"/>
              <a:t>电线</a:t>
            </a:r>
            <a:r>
              <a:rPr kumimoji="1" lang="en-US" altLang="zh-CN" dirty="0"/>
              <a:t>-》</a:t>
            </a:r>
            <a:r>
              <a:rPr kumimoji="1" lang="zh-CN" altLang="en-US" dirty="0"/>
              <a:t>电器</a:t>
            </a:r>
            <a:endParaRPr kumimoji="1" lang="en-US" altLang="zh-CN" dirty="0"/>
          </a:p>
          <a:p>
            <a:r>
              <a:rPr kumimoji="1" lang="zh-CN" altLang="en-US" dirty="0"/>
              <a:t>那么我们按照这个模式在重写一遍代码</a:t>
            </a:r>
            <a:endParaRPr kumimoji="1" lang="en-US" altLang="zh-CN" dirty="0"/>
          </a:p>
          <a:p>
            <a:r>
              <a:rPr kumimoji="1" lang="zh-CN" altLang="en-US" dirty="0"/>
              <a:t>改变后的代码结构如下</a:t>
            </a:r>
            <a:endParaRPr kumimoji="1" lang="en-US" altLang="zh-C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1906814" y="1573937"/>
            <a:ext cx="8001000" cy="36576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315686" y="1302552"/>
            <a:ext cx="4826000" cy="2590800"/>
          </a:xfrm>
          <a:prstGeom prst="rect">
            <a:avLst/>
          </a:prstGeom>
        </p:spPr>
      </p:pic>
      <p:pic>
        <p:nvPicPr>
          <p:cNvPr id="5" name="图片 4"/>
          <p:cNvPicPr>
            <a:picLocks noChangeAspect="true"/>
          </p:cNvPicPr>
          <p:nvPr/>
        </p:nvPicPr>
        <p:blipFill>
          <a:blip r:embed="rId2"/>
          <a:stretch>
            <a:fillRect/>
          </a:stretch>
        </p:blipFill>
        <p:spPr>
          <a:xfrm>
            <a:off x="6792040" y="103833"/>
            <a:ext cx="4457700" cy="2959100"/>
          </a:xfrm>
          <a:prstGeom prst="rect">
            <a:avLst/>
          </a:prstGeom>
        </p:spPr>
      </p:pic>
      <p:pic>
        <p:nvPicPr>
          <p:cNvPr id="7" name="图片 6"/>
          <p:cNvPicPr>
            <a:picLocks noChangeAspect="true"/>
          </p:cNvPicPr>
          <p:nvPr/>
        </p:nvPicPr>
        <p:blipFill>
          <a:blip r:embed="rId3"/>
          <a:stretch>
            <a:fillRect/>
          </a:stretch>
        </p:blipFill>
        <p:spPr>
          <a:xfrm>
            <a:off x="7236540" y="2871204"/>
            <a:ext cx="3568700" cy="3949700"/>
          </a:xfrm>
          <a:prstGeom prst="rect">
            <a:avLst/>
          </a:prstGeom>
        </p:spPr>
      </p:pic>
      <p:sp>
        <p:nvSpPr>
          <p:cNvPr id="6" name="矩形 5"/>
          <p:cNvSpPr/>
          <p:nvPr/>
        </p:nvSpPr>
        <p:spPr>
          <a:xfrm>
            <a:off x="945654" y="4820015"/>
            <a:ext cx="6096000" cy="646331"/>
          </a:xfrm>
          <a:prstGeom prst="rect">
            <a:avLst/>
          </a:prstGeom>
        </p:spPr>
        <p:txBody>
          <a:bodyPr>
            <a:spAutoFit/>
          </a:bodyPr>
          <a:lstStyle/>
          <a:p>
            <a:r>
              <a:rPr lang="zh-CN" altLang="en-US" dirty="0">
                <a:hlinkClick r:id="rId4"/>
              </a:rPr>
              <a:t>https://github.com/oliverwy/DhDesignpattern/tree/master/src/ch23commandpattern/commandpatternlightfsecondcode</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新问题</a:t>
            </a:r>
            <a:endParaRPr kumimoji="1" lang="zh-CN" altLang="en-US" dirty="0"/>
          </a:p>
        </p:txBody>
      </p:sp>
      <p:sp>
        <p:nvSpPr>
          <p:cNvPr id="3" name="内容占位符 2"/>
          <p:cNvSpPr>
            <a:spLocks noGrp="true"/>
          </p:cNvSpPr>
          <p:nvPr>
            <p:ph idx="1"/>
          </p:nvPr>
        </p:nvSpPr>
        <p:spPr/>
        <p:txBody>
          <a:bodyPr/>
          <a:lstStyle/>
          <a:p>
            <a:r>
              <a:rPr kumimoji="1" lang="zh-CN" altLang="en-US" dirty="0"/>
              <a:t>现在换电器不会影响开关了，但是，每次换电器我们还是要修改</a:t>
            </a:r>
            <a:r>
              <a:rPr kumimoji="1" lang="en-US" altLang="zh-CN" dirty="0"/>
              <a:t>Line</a:t>
            </a:r>
            <a:r>
              <a:rPr kumimoji="1" lang="zh-CN" altLang="en-US" dirty="0"/>
              <a:t>类。</a:t>
            </a:r>
            <a:endParaRPr kumimoji="1" lang="en-US" altLang="zh-CN" dirty="0"/>
          </a:p>
          <a:p>
            <a:r>
              <a:rPr kumimoji="1" lang="zh-CN" altLang="en-US" dirty="0"/>
              <a:t>这个和我们现实的业务逻辑不符啊。</a:t>
            </a:r>
            <a:endParaRPr kumimoji="1" lang="en-US" altLang="zh-CN" dirty="0"/>
          </a:p>
          <a:p>
            <a:r>
              <a:rPr kumimoji="1" lang="zh-CN" altLang="en-US" dirty="0"/>
              <a:t>我现实中换电器，仅仅是把线子从一个电器拆下来接到另一个电器中。</a:t>
            </a:r>
            <a:endParaRPr kumimoji="1" lang="en-US" altLang="zh-CN" dirty="0"/>
          </a:p>
          <a:p>
            <a:r>
              <a:rPr kumimoji="1" lang="zh-CN" altLang="en-US" dirty="0"/>
              <a:t>我们仔细观察一下现实场景的结构</a:t>
            </a:r>
            <a:endParaRPr kumimoji="1" lang="zh-CN" altLang="en-US" dirty="0"/>
          </a:p>
        </p:txBody>
      </p:sp>
      <p:pic>
        <p:nvPicPr>
          <p:cNvPr id="4" name="Picture 10"/>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6470930" y="2766222"/>
            <a:ext cx="487680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逐步发现</a:t>
            </a:r>
            <a:endParaRPr kumimoji="1" lang="zh-CN" altLang="en-US" dirty="0"/>
          </a:p>
        </p:txBody>
      </p:sp>
      <p:sp>
        <p:nvSpPr>
          <p:cNvPr id="3" name="内容占位符 2"/>
          <p:cNvSpPr>
            <a:spLocks noGrp="true"/>
          </p:cNvSpPr>
          <p:nvPr>
            <p:ph idx="1"/>
          </p:nvPr>
        </p:nvSpPr>
        <p:spPr/>
        <p:txBody>
          <a:bodyPr/>
          <a:lstStyle/>
          <a:p>
            <a:r>
              <a:rPr kumimoji="1" lang="zh-CN" altLang="en-US" dirty="0"/>
              <a:t>第一：各类电器支持的线的接口是一样的，正极、负极，对了，那么代码中，想想我们的</a:t>
            </a:r>
            <a:r>
              <a:rPr kumimoji="1" lang="en-US" altLang="zh-CN" dirty="0"/>
              <a:t>USB</a:t>
            </a:r>
            <a:r>
              <a:rPr kumimoji="1" lang="zh-CN" altLang="en-US" dirty="0"/>
              <a:t>，我们是不是可以把这个独立成一个接口。可以啊，</a:t>
            </a:r>
            <a:endParaRPr kumimoji="1" lang="en-US" altLang="zh-CN" dirty="0"/>
          </a:p>
          <a:p>
            <a:r>
              <a:rPr kumimoji="1" lang="zh-CN" altLang="en-US" dirty="0"/>
              <a:t>第二，怎么实现这个接口。想想我们实际中执行业务逻辑的过程，我按下开关，我知道是是什么动作吗？</a:t>
            </a:r>
            <a:endParaRPr kumimoji="1" lang="en-US" altLang="zh-CN" dirty="0"/>
          </a:p>
          <a:p>
            <a:pPr lvl="1"/>
            <a:r>
              <a:rPr kumimoji="1" lang="zh-CN" altLang="en-US" dirty="0"/>
              <a:t>你们可能会有这个疑问，实际中当我们不看被控制的电器，尤其是暗中上下搬动的开关，你在搬动的时候你知道向上是开还是向下是开吗？</a:t>
            </a:r>
            <a:endParaRPr kumimoji="1" lang="en-US" altLang="zh-CN" dirty="0"/>
          </a:p>
          <a:p>
            <a:pPr lvl="1"/>
            <a:r>
              <a:rPr kumimoji="1" lang="zh-CN" altLang="en-US" dirty="0"/>
              <a:t>不用想，肯定不知道。</a:t>
            </a:r>
            <a:endParaRPr kumimoji="1" lang="en-US" altLang="zh-CN" dirty="0"/>
          </a:p>
          <a:p>
            <a:pPr lvl="1"/>
            <a:r>
              <a:rPr kumimoji="1" lang="zh-CN" altLang="en-US" dirty="0"/>
              <a:t>到这里，我回顾一下我们前面的代码，我有意无意的做了个假设，我们知道向上或者向下开过动作的操作的意思，</a:t>
            </a:r>
            <a:endParaRPr kumimoji="1" lang="en-US" altLang="zh-CN" dirty="0"/>
          </a:p>
          <a:p>
            <a:pPr lvl="1"/>
            <a:r>
              <a:rPr kumimoji="1" lang="zh-CN" altLang="en-US" dirty="0"/>
              <a:t>但是我们实际的业务中我们是不知道的。</a:t>
            </a:r>
            <a:endParaRPr kumimoji="1" lang="en-US" altLang="zh-CN" dirty="0"/>
          </a:p>
          <a:p>
            <a:endParaRPr kumimoji="1" lang="zh-CN" altLang="en-US" dirty="0"/>
          </a:p>
        </p:txBody>
      </p:sp>
      <p:pic>
        <p:nvPicPr>
          <p:cNvPr id="4" name="图片 3"/>
          <p:cNvPicPr>
            <a:picLocks noChangeAspect="true"/>
          </p:cNvPicPr>
          <p:nvPr/>
        </p:nvPicPr>
        <p:blipFill>
          <a:blip r:embed="rId1"/>
          <a:stretch>
            <a:fillRect/>
          </a:stretch>
        </p:blipFill>
        <p:spPr>
          <a:xfrm>
            <a:off x="2603500" y="1783346"/>
            <a:ext cx="6985000" cy="368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xit" presetSubtype="1" fill="hold" nodeType="clickEffect">
                                  <p:stCondLst>
                                    <p:cond delay="0"/>
                                  </p:stCondLst>
                                  <p:childTnLst>
                                    <p:animEffect transition="out" filter="wheel(1)">
                                      <p:cBhvr>
                                        <p:cTn id="10" dur="2000"/>
                                        <p:tgtEl>
                                          <p:spTgt spid="4"/>
                                        </p:tgtEl>
                                      </p:cBhvr>
                                    </p:animEffect>
                                    <p:set>
                                      <p:cBhvr>
                                        <p:cTn id="11"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但是我们发现</a:t>
            </a:r>
            <a:endParaRPr kumimoji="1" lang="zh-CN" altLang="en-US" dirty="0"/>
          </a:p>
        </p:txBody>
      </p:sp>
      <p:sp>
        <p:nvSpPr>
          <p:cNvPr id="3" name="内容占位符 2"/>
          <p:cNvSpPr>
            <a:spLocks noGrp="true"/>
          </p:cNvSpPr>
          <p:nvPr>
            <p:ph idx="1"/>
          </p:nvPr>
        </p:nvSpPr>
        <p:spPr/>
        <p:txBody>
          <a:bodyPr/>
          <a:lstStyle/>
          <a:p>
            <a:r>
              <a:rPr kumimoji="1" lang="zh-CN" altLang="en-US" dirty="0"/>
              <a:t>只要我们改变开关的一个动作，线路总会把这个动作传到的电器。</a:t>
            </a:r>
            <a:endParaRPr kumimoji="1" lang="en-US" altLang="zh-CN" dirty="0"/>
          </a:p>
          <a:p>
            <a:r>
              <a:rPr kumimoji="1" lang="zh-CN" altLang="en-US" dirty="0"/>
              <a:t>我们来观察一下这个业务流程：</a:t>
            </a:r>
            <a:endParaRPr kumimoji="1" lang="en-US" altLang="zh-CN" dirty="0"/>
          </a:p>
          <a:p>
            <a:pPr lvl="1"/>
            <a:r>
              <a:rPr kumimoji="1" lang="zh-CN" altLang="en-US" dirty="0"/>
              <a:t>我按一下开关，电线会触发一个指定电器的动作，仔细想一下，我们开关控制的是线路，而不是电器，我们按下开关仅仅是个线路一个信号，然后线路通知电器做一个动作，但是是什么动作我们不知道。</a:t>
            </a:r>
            <a:endParaRPr kumimoji="1" lang="en-US" altLang="zh-CN" dirty="0"/>
          </a:p>
          <a:p>
            <a:pPr lvl="1"/>
            <a:r>
              <a:rPr kumimoji="1" lang="zh-CN" altLang="en-US" dirty="0"/>
              <a:t>我们仔细想一下这个动作的肯定指定电器的具备的动作，每个电器不一样，</a:t>
            </a:r>
            <a:endParaRPr kumimoji="1" lang="en-US" altLang="zh-CN" dirty="0"/>
          </a:p>
          <a:p>
            <a:pPr lvl="1"/>
            <a:r>
              <a:rPr kumimoji="1" lang="zh-CN" altLang="en-US" dirty="0"/>
              <a:t>无论在这个线路上接什么电器，都会在接收线路的信号后执行的一定的套路，</a:t>
            </a:r>
            <a:endParaRPr kumimoji="1" lang="en-US" altLang="zh-CN" dirty="0"/>
          </a:p>
          <a:p>
            <a:pPr lvl="1"/>
            <a:r>
              <a:rPr kumimoji="1" lang="zh-CN" altLang="en-US" dirty="0"/>
              <a:t>所不同的是，不同的电器执行动作的业务过程不一样。那么我们有个思路，是不是可以把这个从线路信号诱发的电器动作封装成一个类或者接口。</a:t>
            </a:r>
            <a:endParaRPr kumimoji="1" lang="en-US" altLang="zh-CN" dirty="0"/>
          </a:p>
          <a:p>
            <a:pPr lvl="1"/>
            <a:r>
              <a:rPr kumimoji="1" lang="zh-CN" altLang="en-US" dirty="0"/>
              <a:t>现在没问题，封装形式如下：</a:t>
            </a:r>
            <a:endParaRPr kumimoji="1" lang="zh-CN" altLang="en-US" dirty="0"/>
          </a:p>
        </p:txBody>
      </p:sp>
      <p:pic>
        <p:nvPicPr>
          <p:cNvPr id="5" name="图片 4"/>
          <p:cNvPicPr>
            <a:picLocks noChangeAspect="true"/>
          </p:cNvPicPr>
          <p:nvPr/>
        </p:nvPicPr>
        <p:blipFill>
          <a:blip r:embed="rId1"/>
          <a:stretch>
            <a:fillRect/>
          </a:stretch>
        </p:blipFill>
        <p:spPr>
          <a:xfrm>
            <a:off x="2686954" y="804520"/>
            <a:ext cx="7132524" cy="3535251"/>
          </a:xfrm>
          <a:prstGeom prst="rect">
            <a:avLst/>
          </a:prstGeom>
        </p:spPr>
      </p:pic>
      <p:sp>
        <p:nvSpPr>
          <p:cNvPr id="4" name="矩形 3"/>
          <p:cNvSpPr/>
          <p:nvPr/>
        </p:nvSpPr>
        <p:spPr>
          <a:xfrm>
            <a:off x="791496" y="5247434"/>
            <a:ext cx="6096000" cy="646331"/>
          </a:xfrm>
          <a:prstGeom prst="rect">
            <a:avLst/>
          </a:prstGeom>
        </p:spPr>
        <p:txBody>
          <a:bodyPr>
            <a:spAutoFit/>
          </a:bodyPr>
          <a:lstStyle/>
          <a:p>
            <a:r>
              <a:rPr lang="zh-CN" altLang="en-US" dirty="0">
                <a:hlinkClick r:id="rId2"/>
              </a:rPr>
              <a:t>https://github.com/oliverwy/DhDesignpattern/tree/master/src/ch23commandpattern/commandpatternlightfcommand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xit" presetSubtype="10" fill="hold" nodeType="clickEffect">
                                  <p:stCondLst>
                                    <p:cond delay="0"/>
                                  </p:stCondLst>
                                  <p:childTnLst>
                                    <p:animEffect transition="out" filter="randombar(horizontal)">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现实中的问题的实现</a:t>
            </a:r>
            <a:endParaRPr kumimoji="1" lang="zh-CN" altLang="en-US" dirty="0"/>
          </a:p>
        </p:txBody>
      </p:sp>
      <p:sp>
        <p:nvSpPr>
          <p:cNvPr id="3" name="内容占位符 2"/>
          <p:cNvSpPr>
            <a:spLocks noGrp="true"/>
          </p:cNvSpPr>
          <p:nvPr>
            <p:ph idx="1"/>
          </p:nvPr>
        </p:nvSpPr>
        <p:spPr/>
        <p:txBody>
          <a:bodyPr/>
          <a:lstStyle/>
          <a:p>
            <a:r>
              <a:rPr kumimoji="1" lang="zh-CN" altLang="en-US" dirty="0"/>
              <a:t>现在我们拿到这样的一个需求，写一个演示软件模模拟我们看电视的过程，那么我们来分析一下看电视的场景：</a:t>
            </a:r>
            <a:endParaRPr kumimoji="1" lang="en-US" altLang="zh-CN" dirty="0"/>
          </a:p>
          <a:p>
            <a:pPr lvl="1"/>
            <a:r>
              <a:rPr kumimoji="1" lang="zh-CN" altLang="en-US" dirty="0"/>
              <a:t>通常我们看电视两个主要的部件：遥控器和电视</a:t>
            </a:r>
            <a:endParaRPr kumimoji="1" lang="en-US" altLang="zh-CN" dirty="0"/>
          </a:p>
          <a:p>
            <a:pPr lvl="1"/>
            <a:r>
              <a:rPr kumimoji="1" lang="zh-CN" altLang="en-US" dirty="0"/>
              <a:t>我的电视频道都由一系列台组成</a:t>
            </a:r>
            <a:endParaRPr kumimoji="1" lang="en-US" altLang="zh-CN" dirty="0"/>
          </a:p>
          <a:p>
            <a:pPr lvl="1"/>
            <a:r>
              <a:rPr kumimoji="1" lang="zh-CN" altLang="en-US" dirty="0"/>
              <a:t>如果我们观看一个频道了，这个频道上一个台什么台下一个什么台，我在当前无法知道</a:t>
            </a:r>
            <a:endParaRPr kumimoji="1" lang="en-US" altLang="zh-CN" dirty="0"/>
          </a:p>
          <a:p>
            <a:pPr lvl="1"/>
            <a:r>
              <a:rPr kumimoji="1" lang="zh-CN" altLang="en-US" dirty="0"/>
              <a:t>每个台什么内容我不知道</a:t>
            </a:r>
            <a:endParaRPr kumimoji="1" lang="en-US" altLang="zh-CN" dirty="0"/>
          </a:p>
          <a:p>
            <a:pPr lvl="1"/>
            <a:r>
              <a:rPr kumimoji="1" lang="zh-CN" altLang="en-US" dirty="0"/>
              <a:t>但是我们的能知道，无论在什么地方，电视内容肯定是由一系列台组成，</a:t>
            </a:r>
            <a:endParaRPr kumimoji="1" lang="en-US" altLang="zh-CN" dirty="0"/>
          </a:p>
          <a:p>
            <a:pPr lvl="1"/>
            <a:r>
              <a:rPr kumimoji="1" lang="zh-CN" altLang="en-US" dirty="0"/>
              <a:t>我们换台往往只要按电视遥控器的加和减即可在各个频道切换，然后被选择的频道播放内容。</a:t>
            </a:r>
            <a:endParaRPr kumimoji="1" lang="en-US" altLang="zh-CN" dirty="0"/>
          </a:p>
        </p:txBody>
      </p:sp>
      <p:pic>
        <p:nvPicPr>
          <p:cNvPr id="4" name="Picture 10"/>
          <p:cNvPicPr>
            <a:picLocks noChangeAspect="true" noChangeArrowheads="true"/>
          </p:cNvPicPr>
          <p:nvPr/>
        </p:nvPicPr>
        <p:blipFill>
          <a:blip r:embed="rId1">
            <a:extLst>
              <a:ext uri="{28A0092B-C50C-407E-A947-70E740481C1C}">
                <a14:useLocalDpi xmlns:a14="http://schemas.microsoft.com/office/drawing/2010/main" val="false"/>
              </a:ext>
            </a:extLst>
          </a:blip>
          <a:srcRect/>
          <a:stretch>
            <a:fillRect/>
          </a:stretch>
        </p:blipFill>
        <p:spPr bwMode="auto">
          <a:xfrm>
            <a:off x="2736923" y="1564409"/>
            <a:ext cx="7473950"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014452" y="588131"/>
            <a:ext cx="6421224" cy="646331"/>
          </a:xfrm>
          <a:prstGeom prst="rect">
            <a:avLst/>
          </a:prstGeom>
        </p:spPr>
        <p:txBody>
          <a:bodyPr wrap="square">
            <a:spAutoFit/>
          </a:bodyPr>
          <a:lstStyle/>
          <a:p>
            <a:r>
              <a:rPr lang="zh-CN" altLang="en-US" dirty="0">
                <a:hlinkClick r:id="rId2"/>
              </a:rPr>
              <a:t>https://github.com/oliverwy/DhDesignpattern/tree/master/src/ch20iteratorpattern/TVdemo</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xit" presetSubtype="10" fill="hold" nodeType="clickEffect">
                                  <p:stCondLst>
                                    <p:cond delay="0"/>
                                  </p:stCondLst>
                                  <p:childTnLst>
                                    <p:animEffect transition="out" filter="randombar(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每种电器的开关动作</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391886" y="1534886"/>
            <a:ext cx="5545517" cy="3095172"/>
          </a:xfrm>
          <a:prstGeom prst="rect">
            <a:avLst/>
          </a:prstGeom>
        </p:spPr>
      </p:pic>
      <p:pic>
        <p:nvPicPr>
          <p:cNvPr id="5" name="图片 4"/>
          <p:cNvPicPr>
            <a:picLocks noChangeAspect="true"/>
          </p:cNvPicPr>
          <p:nvPr/>
        </p:nvPicPr>
        <p:blipFill>
          <a:blip r:embed="rId2"/>
          <a:stretch>
            <a:fillRect/>
          </a:stretch>
        </p:blipFill>
        <p:spPr>
          <a:xfrm>
            <a:off x="6253216" y="1534886"/>
            <a:ext cx="5216432" cy="309517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电器通用接口</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5" name="图片 4"/>
          <p:cNvPicPr>
            <a:picLocks noChangeAspect="true"/>
          </p:cNvPicPr>
          <p:nvPr/>
        </p:nvPicPr>
        <p:blipFill>
          <a:blip r:embed="rId1"/>
          <a:stretch>
            <a:fillRect/>
          </a:stretch>
        </p:blipFill>
        <p:spPr>
          <a:xfrm>
            <a:off x="1964871" y="1453243"/>
            <a:ext cx="7628838" cy="335098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音响及灯具的实现</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932543" y="1339128"/>
            <a:ext cx="4521200" cy="3048000"/>
          </a:xfrm>
          <a:prstGeom prst="rect">
            <a:avLst/>
          </a:prstGeom>
        </p:spPr>
      </p:pic>
      <p:pic>
        <p:nvPicPr>
          <p:cNvPr id="6" name="图片 5"/>
          <p:cNvPicPr>
            <a:picLocks noChangeAspect="true"/>
          </p:cNvPicPr>
          <p:nvPr/>
        </p:nvPicPr>
        <p:blipFill>
          <a:blip r:embed="rId2"/>
          <a:stretch>
            <a:fillRect/>
          </a:stretch>
        </p:blipFill>
        <p:spPr>
          <a:xfrm>
            <a:off x="6253216" y="1339128"/>
            <a:ext cx="4550078" cy="326359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线路的实现</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1451579" y="1339128"/>
            <a:ext cx="6821564" cy="474919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业务逻辑的实现</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5240564" y="272046"/>
            <a:ext cx="5814290" cy="5814290"/>
          </a:xfrm>
          <a:prstGeom prst="rect">
            <a:avLst/>
          </a:prstGeom>
        </p:spPr>
      </p:pic>
      <p:pic>
        <p:nvPicPr>
          <p:cNvPr id="5" name="图片 4"/>
          <p:cNvPicPr>
            <a:picLocks noChangeAspect="true"/>
          </p:cNvPicPr>
          <p:nvPr/>
        </p:nvPicPr>
        <p:blipFill>
          <a:blip r:embed="rId2"/>
          <a:stretch>
            <a:fillRect/>
          </a:stretch>
        </p:blipFill>
        <p:spPr>
          <a:xfrm>
            <a:off x="240393" y="3604079"/>
            <a:ext cx="5295900" cy="1739900"/>
          </a:xfrm>
          <a:prstGeom prst="rect">
            <a:avLst/>
          </a:prstGeom>
        </p:spPr>
      </p:pic>
      <p:pic>
        <p:nvPicPr>
          <p:cNvPr id="6" name="图片 5"/>
          <p:cNvPicPr>
            <a:picLocks noChangeAspect="true"/>
          </p:cNvPicPr>
          <p:nvPr/>
        </p:nvPicPr>
        <p:blipFill>
          <a:blip r:embed="rId3"/>
          <a:stretch>
            <a:fillRect/>
          </a:stretch>
        </p:blipFill>
        <p:spPr>
          <a:xfrm>
            <a:off x="240393" y="1234391"/>
            <a:ext cx="4424868" cy="2333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xit" presetSubtype="1" fill="hold" nodeType="clickEffect">
                                  <p:stCondLst>
                                    <p:cond delay="0"/>
                                  </p:stCondLst>
                                  <p:childTnLst>
                                    <p:animEffect transition="out" filter="wheel(1)">
                                      <p:cBhvr>
                                        <p:cTn id="10" dur="2000"/>
                                        <p:tgtEl>
                                          <p:spTgt spid="6"/>
                                        </p:tgtEl>
                                      </p:cBhvr>
                                    </p:animEffect>
                                    <p:set>
                                      <p:cBhvr>
                                        <p:cTn id="11"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类结构如下</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3619500" y="1302552"/>
            <a:ext cx="7797800" cy="4978400"/>
          </a:xfrm>
          <a:prstGeom prst="rect">
            <a:avLst/>
          </a:prstGeom>
        </p:spPr>
      </p:pic>
      <p:pic>
        <p:nvPicPr>
          <p:cNvPr id="5" name="图片 4"/>
          <p:cNvPicPr>
            <a:picLocks noChangeAspect="true"/>
          </p:cNvPicPr>
          <p:nvPr/>
        </p:nvPicPr>
        <p:blipFill>
          <a:blip r:embed="rId2"/>
          <a:stretch>
            <a:fillRect/>
          </a:stretch>
        </p:blipFill>
        <p:spPr>
          <a:xfrm>
            <a:off x="0" y="135996"/>
            <a:ext cx="4424868" cy="23331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xit" presetSubtype="1" fill="hold" nodeType="clickEffect">
                                  <p:stCondLst>
                                    <p:cond delay="0"/>
                                  </p:stCondLst>
                                  <p:childTnLst>
                                    <p:animEffect transition="out" filter="wheel(1)">
                                      <p:cBhvr>
                                        <p:cTn id="10" dur="2000"/>
                                        <p:tgtEl>
                                          <p:spTgt spid="5"/>
                                        </p:tgtEl>
                                      </p:cBhvr>
                                    </p:animEffect>
                                    <p:set>
                                      <p:cBhvr>
                                        <p:cTn id="11"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这种模式就是命令模式</a:t>
            </a:r>
            <a:endParaRPr kumimoji="1" lang="zh-CN" altLang="en-US" dirty="0"/>
          </a:p>
        </p:txBody>
      </p:sp>
      <p:sp>
        <p:nvSpPr>
          <p:cNvPr id="3" name="内容占位符 2"/>
          <p:cNvSpPr>
            <a:spLocks noGrp="true"/>
          </p:cNvSpPr>
          <p:nvPr>
            <p:ph idx="1"/>
          </p:nvPr>
        </p:nvSpPr>
        <p:spPr/>
        <p:txBody>
          <a:bodyPr/>
          <a:lstStyle/>
          <a:p>
            <a:pPr marL="228600" lvl="1">
              <a:spcBef>
                <a:spcPts val="1000"/>
              </a:spcBef>
            </a:pPr>
            <a:r>
              <a:rPr lang="zh-CN" altLang="en-US" dirty="0">
                <a:ea typeface="楷体_GB2312" charset="0"/>
              </a:rPr>
              <a:t>用于在软件设计中，我们经常</a:t>
            </a:r>
            <a:r>
              <a:rPr lang="zh-CN" altLang="en-US" dirty="0">
                <a:solidFill>
                  <a:srgbClr val="FF3300"/>
                </a:solidFill>
                <a:ea typeface="楷体_GB2312" charset="0"/>
              </a:rPr>
              <a:t>需要向某些对象发送请求</a:t>
            </a:r>
            <a:r>
              <a:rPr lang="zh-CN" altLang="en-US" dirty="0">
                <a:ea typeface="楷体_GB2312" charset="0"/>
              </a:rPr>
              <a:t>，但是并</a:t>
            </a:r>
            <a:r>
              <a:rPr lang="zh-CN" altLang="en-US" dirty="0">
                <a:solidFill>
                  <a:srgbClr val="FF3300"/>
                </a:solidFill>
                <a:ea typeface="楷体_GB2312" charset="0"/>
              </a:rPr>
              <a:t>不知道请求的接收者是谁</a:t>
            </a:r>
            <a:r>
              <a:rPr lang="zh-CN" altLang="en-US" dirty="0">
                <a:ea typeface="楷体_GB2312" charset="0"/>
              </a:rPr>
              <a:t>，</a:t>
            </a:r>
            <a:r>
              <a:rPr lang="zh-CN" altLang="en-US" dirty="0">
                <a:solidFill>
                  <a:srgbClr val="FF3300"/>
                </a:solidFill>
                <a:ea typeface="楷体_GB2312" charset="0"/>
              </a:rPr>
              <a:t>也不知道被请求的操作是哪个</a:t>
            </a:r>
            <a:r>
              <a:rPr lang="zh-CN" altLang="en-US" dirty="0">
                <a:ea typeface="楷体_GB2312" charset="0"/>
              </a:rPr>
              <a:t>，我们</a:t>
            </a:r>
            <a:r>
              <a:rPr lang="zh-CN" altLang="en-US" dirty="0">
                <a:solidFill>
                  <a:srgbClr val="FF3300"/>
                </a:solidFill>
                <a:ea typeface="楷体_GB2312" charset="0"/>
              </a:rPr>
              <a:t>只需在程序运行时指定具体的请求接收者即可</a:t>
            </a:r>
            <a:r>
              <a:rPr lang="zh-CN" altLang="en-US" dirty="0">
                <a:ea typeface="楷体_GB2312" charset="0"/>
              </a:rPr>
              <a:t>，此时，可以使用命令模式来进行设计，使得</a:t>
            </a:r>
            <a:r>
              <a:rPr lang="zh-CN" altLang="en-US" dirty="0">
                <a:solidFill>
                  <a:srgbClr val="FF3300"/>
                </a:solidFill>
                <a:ea typeface="楷体_GB2312" charset="0"/>
              </a:rPr>
              <a:t>请求发送者与请求接收者消除彼此之间的耦合</a:t>
            </a:r>
            <a:r>
              <a:rPr lang="zh-CN" altLang="en-US" dirty="0">
                <a:ea typeface="楷体_GB2312" charset="0"/>
              </a:rPr>
              <a:t>，让对象之间的调用关系更加灵活。</a:t>
            </a:r>
            <a:endParaRPr lang="en-US" altLang="zh-CN" dirty="0">
              <a:ea typeface="楷体_GB2312" charset="0"/>
            </a:endParaRPr>
          </a:p>
          <a:p>
            <a:pPr marL="228600" lvl="1">
              <a:spcBef>
                <a:spcPts val="1000"/>
              </a:spcBef>
            </a:pPr>
            <a:r>
              <a:rPr lang="zh-CN" altLang="en-US" dirty="0">
                <a:ea typeface="楷体_GB2312" charset="0"/>
              </a:rPr>
              <a:t>命令模式可以</a:t>
            </a:r>
            <a:r>
              <a:rPr lang="zh-CN" altLang="en-US" dirty="0">
                <a:solidFill>
                  <a:srgbClr val="FF3300"/>
                </a:solidFill>
                <a:ea typeface="楷体_GB2312" charset="0"/>
              </a:rPr>
              <a:t>对发送者和接收者完全解耦</a:t>
            </a:r>
            <a:r>
              <a:rPr lang="zh-CN" altLang="en-US" dirty="0">
                <a:ea typeface="楷体_GB2312" charset="0"/>
              </a:rPr>
              <a:t>，发送者与接收者之间</a:t>
            </a:r>
            <a:r>
              <a:rPr lang="zh-CN" altLang="en-US" dirty="0">
                <a:solidFill>
                  <a:srgbClr val="FF3300"/>
                </a:solidFill>
                <a:ea typeface="楷体_GB2312" charset="0"/>
              </a:rPr>
              <a:t>没有直接引用关系</a:t>
            </a:r>
            <a:r>
              <a:rPr lang="zh-CN" altLang="en-US" dirty="0">
                <a:ea typeface="楷体_GB2312" charset="0"/>
              </a:rPr>
              <a:t>，</a:t>
            </a:r>
            <a:r>
              <a:rPr lang="zh-CN" altLang="en-US" dirty="0">
                <a:solidFill>
                  <a:srgbClr val="FF3300"/>
                </a:solidFill>
                <a:ea typeface="楷体_GB2312" charset="0"/>
              </a:rPr>
              <a:t>发送请求的对象只需要知道如何发送请求，而不必知道如何完成请求</a:t>
            </a:r>
            <a:r>
              <a:rPr lang="zh-CN" altLang="en-US" dirty="0">
                <a:ea typeface="楷体_GB2312" charset="0"/>
              </a:rPr>
              <a:t>。这就是命令模式的模式动机。 </a:t>
            </a:r>
            <a:endParaRPr lang="zh-CN" altLang="en-US" dirty="0">
              <a:ea typeface="楷体_GB2312" charset="0"/>
            </a:endParaRPr>
          </a:p>
          <a:p>
            <a:pPr marL="228600" lvl="1">
              <a:spcBef>
                <a:spcPts val="1000"/>
              </a:spcBef>
            </a:pPr>
            <a:r>
              <a:rPr lang="zh-CN" altLang="en-US" dirty="0">
                <a:ea typeface="楷体_GB2312" charset="0"/>
              </a:rPr>
              <a:t>命令模式</a:t>
            </a:r>
            <a:r>
              <a:rPr lang="en-US" altLang="zh-CN" dirty="0">
                <a:ea typeface="楷体_GB2312" charset="0"/>
              </a:rPr>
              <a:t>(Command Pattern)</a:t>
            </a:r>
            <a:r>
              <a:rPr lang="zh-CN" altLang="en-US" dirty="0">
                <a:ea typeface="楷体_GB2312" charset="0"/>
              </a:rPr>
              <a:t>：</a:t>
            </a:r>
            <a:r>
              <a:rPr lang="zh-CN" altLang="en-US" dirty="0">
                <a:solidFill>
                  <a:srgbClr val="FF3300"/>
                </a:solidFill>
                <a:ea typeface="楷体_GB2312" charset="0"/>
              </a:rPr>
              <a:t>将一个请求封装为一个对象</a:t>
            </a:r>
            <a:r>
              <a:rPr lang="zh-CN" altLang="en-US" dirty="0">
                <a:ea typeface="楷体_GB2312" charset="0"/>
              </a:rPr>
              <a:t>，从而使我们</a:t>
            </a:r>
            <a:r>
              <a:rPr lang="zh-CN" altLang="en-US" dirty="0">
                <a:solidFill>
                  <a:srgbClr val="FF3300"/>
                </a:solidFill>
                <a:ea typeface="楷体_GB2312" charset="0"/>
              </a:rPr>
              <a:t>可用不同的请求对客户进行参数化</a:t>
            </a:r>
            <a:r>
              <a:rPr lang="zh-CN" altLang="en-US" dirty="0">
                <a:ea typeface="楷体_GB2312" charset="0"/>
              </a:rPr>
              <a:t>；</a:t>
            </a:r>
            <a:r>
              <a:rPr lang="zh-CN" altLang="en-US" dirty="0">
                <a:solidFill>
                  <a:srgbClr val="FF3300"/>
                </a:solidFill>
                <a:ea typeface="楷体_GB2312" charset="0"/>
              </a:rPr>
              <a:t>对请求排队或者记录请求日志</a:t>
            </a:r>
            <a:r>
              <a:rPr lang="zh-CN" altLang="en-US" dirty="0">
                <a:ea typeface="楷体_GB2312" charset="0"/>
              </a:rPr>
              <a:t>，以及</a:t>
            </a:r>
            <a:r>
              <a:rPr lang="zh-CN" altLang="en-US" dirty="0">
                <a:solidFill>
                  <a:srgbClr val="FF3300"/>
                </a:solidFill>
                <a:ea typeface="楷体_GB2312" charset="0"/>
              </a:rPr>
              <a:t>支持可撤销的操作</a:t>
            </a:r>
            <a:r>
              <a:rPr lang="zh-CN" altLang="en-US" dirty="0">
                <a:ea typeface="楷体_GB2312" charset="0"/>
              </a:rPr>
              <a:t>。命令模式是一种</a:t>
            </a:r>
            <a:r>
              <a:rPr lang="zh-CN" altLang="en-US" dirty="0">
                <a:solidFill>
                  <a:srgbClr val="FF3300"/>
                </a:solidFill>
                <a:ea typeface="楷体_GB2312" charset="0"/>
              </a:rPr>
              <a:t>对象行为型模式</a:t>
            </a:r>
            <a:r>
              <a:rPr lang="zh-CN" altLang="en-US" dirty="0">
                <a:ea typeface="楷体_GB2312" charset="0"/>
              </a:rPr>
              <a:t>，其别名为动作</a:t>
            </a:r>
            <a:r>
              <a:rPr lang="en-US" altLang="zh-CN" dirty="0">
                <a:ea typeface="楷体_GB2312" charset="0"/>
              </a:rPr>
              <a:t>(Action)</a:t>
            </a:r>
            <a:r>
              <a:rPr lang="zh-CN" altLang="en-US" dirty="0">
                <a:ea typeface="楷体_GB2312" charset="0"/>
              </a:rPr>
              <a:t>模式或事务</a:t>
            </a:r>
            <a:r>
              <a:rPr lang="en-US" altLang="zh-CN" dirty="0">
                <a:ea typeface="楷体_GB2312" charset="0"/>
              </a:rPr>
              <a:t>(Transaction)</a:t>
            </a:r>
            <a:r>
              <a:rPr lang="zh-CN" altLang="en-US" dirty="0">
                <a:ea typeface="楷体_GB2312" charset="0"/>
              </a:rPr>
              <a:t>模式。</a:t>
            </a:r>
            <a:endParaRPr lang="en-US" altLang="en-US" dirty="0">
              <a:ea typeface="楷体_GB2312" charset="0"/>
            </a:endParaRPr>
          </a:p>
          <a:p>
            <a:pPr marL="228600" lvl="1">
              <a:spcBef>
                <a:spcPts val="1000"/>
              </a:spcBef>
            </a:pPr>
            <a:endParaRPr lang="zh-CN" altLang="en-US" dirty="0">
              <a:ea typeface="楷体_GB2312" charset="0"/>
            </a:endParaRPr>
          </a:p>
          <a:p>
            <a:endParaRPr kumimoji="1"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标准结构如下：</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206478" y="1869674"/>
            <a:ext cx="6836491" cy="3299305"/>
          </a:xfrm>
          <a:prstGeom prst="rect">
            <a:avLst/>
          </a:prstGeom>
        </p:spPr>
      </p:pic>
      <p:pic>
        <p:nvPicPr>
          <p:cNvPr id="5" name="图片 4"/>
          <p:cNvPicPr>
            <a:picLocks noChangeAspect="true"/>
          </p:cNvPicPr>
          <p:nvPr/>
        </p:nvPicPr>
        <p:blipFill>
          <a:blip r:embed="rId2"/>
          <a:stretch>
            <a:fillRect/>
          </a:stretch>
        </p:blipFill>
        <p:spPr>
          <a:xfrm>
            <a:off x="6253216" y="0"/>
            <a:ext cx="6248695" cy="398939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代码如下</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450849" y="2180956"/>
            <a:ext cx="4178300" cy="2222500"/>
          </a:xfrm>
          <a:prstGeom prst="rect">
            <a:avLst/>
          </a:prstGeom>
        </p:spPr>
      </p:pic>
      <p:pic>
        <p:nvPicPr>
          <p:cNvPr id="5" name="图片 4"/>
          <p:cNvPicPr>
            <a:picLocks noChangeAspect="true"/>
          </p:cNvPicPr>
          <p:nvPr/>
        </p:nvPicPr>
        <p:blipFill>
          <a:blip r:embed="rId2"/>
          <a:stretch>
            <a:fillRect/>
          </a:stretch>
        </p:blipFill>
        <p:spPr>
          <a:xfrm>
            <a:off x="6253216" y="2434956"/>
            <a:ext cx="4419600" cy="1968500"/>
          </a:xfrm>
          <a:prstGeom prst="rect">
            <a:avLst/>
          </a:prstGeom>
        </p:spPr>
      </p:pic>
      <p:sp>
        <p:nvSpPr>
          <p:cNvPr id="6" name="矩形 5"/>
          <p:cNvSpPr/>
          <p:nvPr/>
        </p:nvSpPr>
        <p:spPr>
          <a:xfrm>
            <a:off x="599767" y="5176118"/>
            <a:ext cx="6096000" cy="646331"/>
          </a:xfrm>
          <a:prstGeom prst="rect">
            <a:avLst/>
          </a:prstGeom>
        </p:spPr>
        <p:txBody>
          <a:bodyPr>
            <a:spAutoFit/>
          </a:bodyPr>
          <a:lstStyle/>
          <a:p>
            <a:r>
              <a:rPr lang="zh-CN" altLang="en-US" dirty="0">
                <a:hlinkClick r:id="rId3"/>
              </a:rPr>
              <a:t>https://github.com/oliverwy/DhDesignpattern/tree/master/src/ch23commandpattern/commandpatternnormal</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215900" y="804520"/>
            <a:ext cx="5257800" cy="3098800"/>
          </a:xfrm>
          <a:prstGeom prst="rect">
            <a:avLst/>
          </a:prstGeom>
        </p:spPr>
      </p:pic>
      <p:pic>
        <p:nvPicPr>
          <p:cNvPr id="5" name="图片 4"/>
          <p:cNvPicPr>
            <a:picLocks noChangeAspect="true"/>
          </p:cNvPicPr>
          <p:nvPr/>
        </p:nvPicPr>
        <p:blipFill>
          <a:blip r:embed="rId2"/>
          <a:stretch>
            <a:fillRect/>
          </a:stretch>
        </p:blipFill>
        <p:spPr>
          <a:xfrm>
            <a:off x="5473700" y="381000"/>
            <a:ext cx="6591300" cy="5486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电视是频道的集合</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1366234" y="1329136"/>
            <a:ext cx="8167401" cy="4571792"/>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客户端</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6731000" y="437243"/>
            <a:ext cx="5461000" cy="5664200"/>
          </a:xfrm>
          <a:prstGeom prst="rect">
            <a:avLst/>
          </a:prstGeom>
        </p:spPr>
      </p:pic>
      <p:pic>
        <p:nvPicPr>
          <p:cNvPr id="5" name="图片 4"/>
          <p:cNvPicPr>
            <a:picLocks noChangeAspect="true"/>
          </p:cNvPicPr>
          <p:nvPr/>
        </p:nvPicPr>
        <p:blipFill>
          <a:blip r:embed="rId2"/>
          <a:stretch>
            <a:fillRect/>
          </a:stretch>
        </p:blipFill>
        <p:spPr>
          <a:xfrm>
            <a:off x="1684564" y="2354895"/>
            <a:ext cx="3365500" cy="2286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书上代码解释</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中介模式</a:t>
            </a:r>
            <a:endParaRPr kumimoji="1" lang="zh-CN" altLang="en-US" dirty="0"/>
          </a:p>
        </p:txBody>
      </p:sp>
      <p:sp>
        <p:nvSpPr>
          <p:cNvPr id="3" name="内容占位符 2"/>
          <p:cNvSpPr>
            <a:spLocks noGrp="true"/>
          </p:cNvSpPr>
          <p:nvPr>
            <p:ph idx="1"/>
          </p:nvPr>
        </p:nvSpPr>
        <p:spPr/>
        <p:txBody>
          <a:bodyPr/>
          <a:lstStyle/>
          <a:p>
            <a:r>
              <a:rPr lang="zh-CN" altLang="en-US" dirty="0"/>
              <a:t>我们来看一种情形：</a:t>
            </a:r>
            <a:endParaRPr lang="en-US" altLang="zh-CN" dirty="0"/>
          </a:p>
          <a:p>
            <a:pPr lvl="1"/>
            <a:r>
              <a:rPr lang="zh-CN" altLang="en-US" dirty="0"/>
              <a:t>大家都有</a:t>
            </a:r>
            <a:r>
              <a:rPr lang="en-US" altLang="zh-CN" dirty="0"/>
              <a:t>QQ</a:t>
            </a:r>
            <a:r>
              <a:rPr lang="zh-CN" altLang="en-US" dirty="0"/>
              <a:t>，</a:t>
            </a:r>
            <a:endParaRPr lang="en-US" altLang="zh-CN" dirty="0"/>
          </a:p>
          <a:p>
            <a:pPr lvl="1"/>
            <a:r>
              <a:rPr kumimoji="1" lang="zh-CN" altLang="en-US" dirty="0"/>
              <a:t>我们如果想和和别人交流我们会怎么做？</a:t>
            </a:r>
            <a:endParaRPr kumimoji="1" lang="en-US" altLang="zh-CN" dirty="0"/>
          </a:p>
          <a:p>
            <a:pPr lvl="2"/>
            <a:r>
              <a:rPr kumimoji="1" lang="en-US" altLang="zh-CN" dirty="0"/>
              <a:t>1</a:t>
            </a:r>
            <a:r>
              <a:rPr kumimoji="1" lang="zh-CN" altLang="en-US" dirty="0"/>
              <a:t>：添加好友</a:t>
            </a:r>
            <a:endParaRPr kumimoji="1" lang="en-US" altLang="zh-CN" dirty="0"/>
          </a:p>
          <a:p>
            <a:pPr lvl="2"/>
            <a:r>
              <a:rPr kumimoji="1" lang="en-US" altLang="zh-CN" dirty="0"/>
              <a:t>2</a:t>
            </a:r>
            <a:r>
              <a:rPr kumimoji="1" lang="zh-CN" altLang="en-US" dirty="0"/>
              <a:t>：相互发信息</a:t>
            </a:r>
            <a:endParaRPr kumimoji="1" lang="en-US" altLang="zh-CN" dirty="0"/>
          </a:p>
          <a:p>
            <a:pPr lvl="2"/>
            <a:r>
              <a:rPr kumimoji="1" lang="en-US" altLang="zh-CN" dirty="0"/>
              <a:t>3</a:t>
            </a:r>
            <a:r>
              <a:rPr kumimoji="1" lang="zh-CN" altLang="en-US" dirty="0"/>
              <a:t>：如果多人，我们必须都加</a:t>
            </a:r>
            <a:r>
              <a:rPr kumimoji="1" lang="en-US" altLang="zh-CN" dirty="0" err="1"/>
              <a:t>Qq</a:t>
            </a:r>
            <a:r>
              <a:rPr kumimoji="1" lang="zh-CN" altLang="en-US" dirty="0"/>
              <a:t>才能都相互之间发信息。</a:t>
            </a:r>
            <a:endParaRPr kumimoji="1" lang="en-US" altLang="zh-CN" dirty="0"/>
          </a:p>
          <a:p>
            <a:pPr lvl="1"/>
            <a:r>
              <a:rPr kumimoji="1" lang="zh-CN" altLang="en-US" dirty="0"/>
              <a:t>我们来实现这个业务过程</a:t>
            </a:r>
            <a:endParaRPr kumimoji="1" lang="en-US" altLang="zh-CN" dirty="0"/>
          </a:p>
          <a:p>
            <a:pPr lvl="1"/>
            <a:endParaRPr kumimoji="1" lang="zh-CN" altLang="en-US" dirty="0"/>
          </a:p>
        </p:txBody>
      </p:sp>
      <p:pic>
        <p:nvPicPr>
          <p:cNvPr id="4" name="图片 3"/>
          <p:cNvPicPr>
            <a:picLocks noChangeAspect="true"/>
          </p:cNvPicPr>
          <p:nvPr/>
        </p:nvPicPr>
        <p:blipFill>
          <a:blip r:embed="rId1"/>
          <a:stretch>
            <a:fillRect/>
          </a:stretch>
        </p:blipFill>
        <p:spPr>
          <a:xfrm>
            <a:off x="1946173" y="4131322"/>
            <a:ext cx="5143500" cy="1371600"/>
          </a:xfrm>
          <a:prstGeom prst="rect">
            <a:avLst/>
          </a:prstGeom>
        </p:spPr>
      </p:pic>
      <p:sp>
        <p:nvSpPr>
          <p:cNvPr id="5" name="矩形 4"/>
          <p:cNvSpPr/>
          <p:nvPr/>
        </p:nvSpPr>
        <p:spPr>
          <a:xfrm>
            <a:off x="4670323" y="1513009"/>
            <a:ext cx="6096000" cy="646331"/>
          </a:xfrm>
          <a:prstGeom prst="rect">
            <a:avLst/>
          </a:prstGeom>
        </p:spPr>
        <p:txBody>
          <a:bodyPr>
            <a:spAutoFit/>
          </a:bodyPr>
          <a:lstStyle/>
          <a:p>
            <a:r>
              <a:rPr lang="zh-CN" altLang="en-US" dirty="0">
                <a:hlinkClick r:id="rId2"/>
              </a:rPr>
              <a:t>https://github.com/oliverwy/DhDesignpattern/tree/master/src/ch25mediatorpattern/qqexchange</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241300" y="228600"/>
            <a:ext cx="11709400" cy="64008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0" y="-26263"/>
            <a:ext cx="5729468" cy="6858000"/>
          </a:xfrm>
          <a:prstGeom prst="rect">
            <a:avLst/>
          </a:prstGeom>
        </p:spPr>
      </p:pic>
      <p:pic>
        <p:nvPicPr>
          <p:cNvPr id="5" name="图片 4"/>
          <p:cNvPicPr>
            <a:picLocks noChangeAspect="true"/>
          </p:cNvPicPr>
          <p:nvPr/>
        </p:nvPicPr>
        <p:blipFill>
          <a:blip r:embed="rId2"/>
          <a:stretch>
            <a:fillRect/>
          </a:stretch>
        </p:blipFill>
        <p:spPr>
          <a:xfrm>
            <a:off x="5914003" y="2322871"/>
            <a:ext cx="6121400" cy="27432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弱爆了</a:t>
            </a:r>
            <a:endParaRPr kumimoji="1" lang="zh-CN" altLang="en-US" dirty="0"/>
          </a:p>
        </p:txBody>
      </p:sp>
      <p:sp>
        <p:nvSpPr>
          <p:cNvPr id="3" name="内容占位符 2"/>
          <p:cNvSpPr>
            <a:spLocks noGrp="true"/>
          </p:cNvSpPr>
          <p:nvPr>
            <p:ph idx="1"/>
          </p:nvPr>
        </p:nvSpPr>
        <p:spPr/>
        <p:txBody>
          <a:bodyPr/>
          <a:lstStyle/>
          <a:p>
            <a:r>
              <a:rPr kumimoji="1" lang="zh-CN" altLang="en-US" dirty="0"/>
              <a:t>两个人通信必须临时加好友</a:t>
            </a:r>
            <a:endParaRPr kumimoji="1" lang="en-US" altLang="zh-CN" dirty="0"/>
          </a:p>
          <a:p>
            <a:r>
              <a:rPr kumimoji="1" lang="zh-CN" altLang="en-US" dirty="0"/>
              <a:t>一次只能加一个好友</a:t>
            </a:r>
            <a:endParaRPr kumimoji="1" lang="en-US" altLang="zh-CN" dirty="0"/>
          </a:p>
          <a:p>
            <a:r>
              <a:rPr kumimoji="1" lang="zh-CN" altLang="en-US" dirty="0"/>
              <a:t>还有，居然可以玩好友穿。</a:t>
            </a:r>
            <a:endParaRPr kumimoji="1" lang="en-US" altLang="zh-CN" dirty="0"/>
          </a:p>
          <a:p>
            <a:pPr lvl="1"/>
            <a:r>
              <a:rPr lang="en-US" altLang="zh-CN" dirty="0"/>
              <a:t>q1.setFri(q2)</a:t>
            </a:r>
            <a:endParaRPr lang="en-US" altLang="zh-CN" dirty="0"/>
          </a:p>
          <a:p>
            <a:pPr lvl="1"/>
            <a:r>
              <a:rPr lang="en-US" altLang="zh-CN" dirty="0"/>
              <a:t>q2.setFri(q3)</a:t>
            </a:r>
            <a:endParaRPr lang="en-US" altLang="zh-CN" dirty="0"/>
          </a:p>
          <a:p>
            <a:pPr lvl="1"/>
            <a:r>
              <a:rPr lang="en-US" altLang="zh-CN" dirty="0"/>
              <a:t>q3.setFri(q1);</a:t>
            </a:r>
            <a:endParaRPr lang="en-US" altLang="zh-CN" dirty="0"/>
          </a:p>
          <a:p>
            <a:r>
              <a:rPr lang="zh-CN" altLang="en-US" dirty="0"/>
              <a:t>这稍不小心就乱套了，我本来说给我好友的秘密，一下子都知道了，而且相互串了</a:t>
            </a:r>
            <a:endParaRPr lang="en-US" altLang="zh-CN" dirty="0"/>
          </a:p>
          <a:p>
            <a:r>
              <a:rPr lang="zh-CN" altLang="en-US" dirty="0"/>
              <a:t>和真是的业务逻辑不符合。</a:t>
            </a:r>
            <a:endParaRPr lang="en-US" altLang="zh-CN"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改进</a:t>
            </a:r>
            <a:endParaRPr kumimoji="1" lang="zh-CN" altLang="en-US" dirty="0"/>
          </a:p>
        </p:txBody>
      </p:sp>
      <p:sp>
        <p:nvSpPr>
          <p:cNvPr id="3" name="内容占位符 2"/>
          <p:cNvSpPr>
            <a:spLocks noGrp="true"/>
          </p:cNvSpPr>
          <p:nvPr>
            <p:ph idx="1"/>
          </p:nvPr>
        </p:nvSpPr>
        <p:spPr/>
        <p:txBody>
          <a:bodyPr/>
          <a:lstStyle/>
          <a:p>
            <a:r>
              <a:rPr kumimoji="1" lang="zh-CN" altLang="en-US" dirty="0"/>
              <a:t>我们每个人都可以添加多个好友</a:t>
            </a:r>
            <a:endParaRPr kumimoji="1" lang="en-US" altLang="zh-CN" dirty="0"/>
          </a:p>
          <a:p>
            <a:r>
              <a:rPr kumimoji="1" lang="zh-CN" altLang="en-US" dirty="0"/>
              <a:t>我发信息直接通过</a:t>
            </a:r>
            <a:r>
              <a:rPr kumimoji="1" lang="en-US" altLang="zh-CN" dirty="0"/>
              <a:t>QQ</a:t>
            </a:r>
            <a:r>
              <a:rPr kumimoji="1" lang="zh-CN" altLang="en-US" dirty="0"/>
              <a:t>号来发送的</a:t>
            </a:r>
            <a:endParaRPr kumimoji="1" lang="en-US" altLang="zh-CN" dirty="0"/>
          </a:p>
          <a:p>
            <a:r>
              <a:rPr kumimoji="1" lang="zh-CN" altLang="en-US" dirty="0"/>
              <a:t>那么我们有个思路，可以在</a:t>
            </a:r>
            <a:r>
              <a:rPr kumimoji="1" lang="en-US" altLang="zh-CN" dirty="0" err="1"/>
              <a:t>QQUser</a:t>
            </a:r>
            <a:r>
              <a:rPr kumimoji="1" lang="zh-CN" altLang="en-US" dirty="0"/>
              <a:t>类里面定义一个好友列表。</a:t>
            </a:r>
            <a:endParaRPr kumimoji="1" lang="en-US" altLang="zh-CN" dirty="0"/>
          </a:p>
          <a:p>
            <a:r>
              <a:rPr kumimoji="1" lang="zh-CN" altLang="en-US" dirty="0"/>
              <a:t>怎么定义？</a:t>
            </a:r>
            <a:endParaRPr kumimoji="1" lang="en-US" altLang="zh-CN" dirty="0"/>
          </a:p>
          <a:p>
            <a:r>
              <a:rPr kumimoji="1" lang="zh-CN" altLang="en-US" dirty="0"/>
              <a:t>想想我们的</a:t>
            </a:r>
            <a:r>
              <a:rPr kumimoji="1" lang="en-US" altLang="zh-CN" dirty="0"/>
              <a:t>Java</a:t>
            </a:r>
            <a:r>
              <a:rPr kumimoji="1" lang="zh-CN" altLang="en-US" dirty="0"/>
              <a:t>里面的</a:t>
            </a:r>
            <a:r>
              <a:rPr kumimoji="1" lang="en-US" altLang="zh-CN" dirty="0"/>
              <a:t>List,</a:t>
            </a:r>
            <a:r>
              <a:rPr kumimoji="1" lang="zh-CN" altLang="en-US" dirty="0"/>
              <a:t>嘿嘿我们是不是可以在</a:t>
            </a:r>
            <a:r>
              <a:rPr kumimoji="1" lang="en-US" altLang="zh-CN" dirty="0" err="1"/>
              <a:t>QqUser</a:t>
            </a:r>
            <a:r>
              <a:rPr kumimoji="1" lang="zh-CN" altLang="en-US" dirty="0"/>
              <a:t>类里面加一个</a:t>
            </a:r>
            <a:r>
              <a:rPr kumimoji="1" lang="en-US" altLang="zh-CN" dirty="0"/>
              <a:t>list</a:t>
            </a:r>
            <a:r>
              <a:rPr kumimoji="1" lang="zh-CN" altLang="en-US" dirty="0"/>
              <a:t>类型的好友列表：</a:t>
            </a:r>
            <a:endParaRPr kumimoji="1" lang="en-US" altLang="zh-CN" dirty="0"/>
          </a:p>
          <a:p>
            <a:pPr lvl="1"/>
            <a:r>
              <a:rPr lang="en-US" altLang="zh-CN" dirty="0"/>
              <a:t>private List&lt;</a:t>
            </a:r>
            <a:r>
              <a:rPr lang="en-US" altLang="zh-CN" dirty="0" err="1"/>
              <a:t>QQuser</a:t>
            </a:r>
            <a:r>
              <a:rPr lang="en-US" altLang="zh-CN" dirty="0"/>
              <a:t>&gt; children =new </a:t>
            </a:r>
            <a:r>
              <a:rPr lang="en-US" altLang="zh-CN" dirty="0" err="1"/>
              <a:t>ArrayList</a:t>
            </a:r>
            <a:r>
              <a:rPr lang="en-US" altLang="zh-CN" dirty="0"/>
              <a:t>&lt;</a:t>
            </a:r>
            <a:r>
              <a:rPr lang="en-US" altLang="zh-CN" dirty="0" err="1"/>
              <a:t>QQuser</a:t>
            </a:r>
            <a:r>
              <a:rPr lang="en-US" altLang="zh-CN" dirty="0"/>
              <a:t>&gt;();</a:t>
            </a:r>
            <a:endParaRPr lang="en-US" altLang="zh-CN" dirty="0"/>
          </a:p>
          <a:p>
            <a:endParaRPr kumimoji="1"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1339646" y="2184196"/>
            <a:ext cx="6858000" cy="1663700"/>
          </a:xfrm>
          <a:prstGeom prst="rect">
            <a:avLst/>
          </a:prstGeom>
        </p:spPr>
      </p:pic>
      <p:sp>
        <p:nvSpPr>
          <p:cNvPr id="5" name="矩形 4"/>
          <p:cNvSpPr/>
          <p:nvPr/>
        </p:nvSpPr>
        <p:spPr>
          <a:xfrm>
            <a:off x="1720646" y="4692964"/>
            <a:ext cx="6096000" cy="646331"/>
          </a:xfrm>
          <a:prstGeom prst="rect">
            <a:avLst/>
          </a:prstGeom>
        </p:spPr>
        <p:txBody>
          <a:bodyPr>
            <a:spAutoFit/>
          </a:bodyPr>
          <a:lstStyle/>
          <a:p>
            <a:r>
              <a:rPr lang="zh-CN" altLang="en-US" dirty="0">
                <a:hlinkClick r:id="rId2"/>
              </a:rPr>
              <a:t>https://github.com/oliverwy/DhDesignpattern/tree/master/src/ch25mediatorpattern/qqexchangemulti</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0" y="0"/>
            <a:ext cx="6375400" cy="2692400"/>
          </a:xfrm>
          <a:prstGeom prst="rect">
            <a:avLst/>
          </a:prstGeom>
        </p:spPr>
      </p:pic>
      <p:pic>
        <p:nvPicPr>
          <p:cNvPr id="5" name="图片 4"/>
          <p:cNvPicPr>
            <a:picLocks noChangeAspect="true"/>
          </p:cNvPicPr>
          <p:nvPr/>
        </p:nvPicPr>
        <p:blipFill>
          <a:blip r:embed="rId2"/>
          <a:stretch>
            <a:fillRect/>
          </a:stretch>
        </p:blipFill>
        <p:spPr>
          <a:xfrm>
            <a:off x="4699000" y="629674"/>
            <a:ext cx="7493000" cy="60706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0" y="0"/>
            <a:ext cx="6819900" cy="4876800"/>
          </a:xfrm>
          <a:prstGeom prst="rect">
            <a:avLst/>
          </a:prstGeom>
        </p:spPr>
      </p:pic>
      <p:pic>
        <p:nvPicPr>
          <p:cNvPr id="5" name="图片 4"/>
          <p:cNvPicPr>
            <a:picLocks noChangeAspect="true"/>
          </p:cNvPicPr>
          <p:nvPr/>
        </p:nvPicPr>
        <p:blipFill>
          <a:blip r:embed="rId2"/>
          <a:stretch>
            <a:fillRect/>
          </a:stretch>
        </p:blipFill>
        <p:spPr>
          <a:xfrm>
            <a:off x="5067300" y="2292964"/>
            <a:ext cx="7124700" cy="3835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电视</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4032152" y="0"/>
            <a:ext cx="7297615" cy="685800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136627" y="0"/>
            <a:ext cx="5016500" cy="5854700"/>
          </a:xfrm>
          <a:prstGeom prst="rect">
            <a:avLst/>
          </a:prstGeom>
        </p:spPr>
      </p:pic>
      <p:pic>
        <p:nvPicPr>
          <p:cNvPr id="6" name="图片 5"/>
          <p:cNvPicPr>
            <a:picLocks noChangeAspect="true"/>
          </p:cNvPicPr>
          <p:nvPr/>
        </p:nvPicPr>
        <p:blipFill>
          <a:blip r:embed="rId2"/>
          <a:stretch>
            <a:fillRect/>
          </a:stretch>
        </p:blipFill>
        <p:spPr>
          <a:xfrm>
            <a:off x="5390945" y="0"/>
            <a:ext cx="5156200" cy="4051300"/>
          </a:xfrm>
          <a:prstGeom prst="rect">
            <a:avLst/>
          </a:prstGeom>
        </p:spPr>
      </p:pic>
      <p:pic>
        <p:nvPicPr>
          <p:cNvPr id="7" name="图片 6"/>
          <p:cNvPicPr>
            <a:picLocks noChangeAspect="true"/>
          </p:cNvPicPr>
          <p:nvPr/>
        </p:nvPicPr>
        <p:blipFill>
          <a:blip r:embed="rId3"/>
          <a:stretch>
            <a:fillRect/>
          </a:stretch>
        </p:blipFill>
        <p:spPr>
          <a:xfrm>
            <a:off x="6253216" y="4304296"/>
            <a:ext cx="3771900" cy="23241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这样写代码还是很麻烦</a:t>
            </a:r>
            <a:endParaRPr kumimoji="1" lang="zh-CN" altLang="en-US" dirty="0"/>
          </a:p>
        </p:txBody>
      </p:sp>
      <p:sp>
        <p:nvSpPr>
          <p:cNvPr id="3" name="内容占位符 2"/>
          <p:cNvSpPr>
            <a:spLocks noGrp="true"/>
          </p:cNvSpPr>
          <p:nvPr>
            <p:ph idx="1"/>
          </p:nvPr>
        </p:nvSpPr>
        <p:spPr/>
        <p:txBody>
          <a:bodyPr/>
          <a:lstStyle/>
          <a:p>
            <a:r>
              <a:rPr kumimoji="1" lang="zh-CN" altLang="en-US" dirty="0"/>
              <a:t>两个人必须加好友才能相互通信。</a:t>
            </a:r>
            <a:endParaRPr kumimoji="1" lang="en-US" altLang="zh-CN" dirty="0"/>
          </a:p>
          <a:p>
            <a:r>
              <a:rPr kumimoji="1" lang="zh-CN" altLang="en-US" dirty="0"/>
              <a:t>但是我们经常碰到这种情况，我没有对方好友，</a:t>
            </a:r>
            <a:endParaRPr kumimoji="1" lang="en-US" altLang="zh-CN" dirty="0"/>
          </a:p>
          <a:p>
            <a:r>
              <a:rPr kumimoji="1" lang="zh-CN" altLang="en-US" dirty="0"/>
              <a:t>我还希望你能和聊天</a:t>
            </a:r>
            <a:endParaRPr kumimoji="1" lang="en-US" altLang="zh-CN" dirty="0"/>
          </a:p>
          <a:p>
            <a:r>
              <a:rPr kumimoji="1" lang="zh-CN" altLang="en-US" dirty="0"/>
              <a:t>想起来了。</a:t>
            </a:r>
            <a:r>
              <a:rPr kumimoji="1" lang="en-US" altLang="zh-CN" dirty="0"/>
              <a:t>QQ</a:t>
            </a:r>
            <a:r>
              <a:rPr kumimoji="1" lang="zh-CN" altLang="en-US" dirty="0"/>
              <a:t>群。</a:t>
            </a:r>
            <a:endParaRPr kumimoji="1" lang="en-US" altLang="zh-CN" dirty="0"/>
          </a:p>
          <a:p>
            <a:r>
              <a:rPr kumimoji="1" lang="zh-CN" altLang="en-US" dirty="0"/>
              <a:t>那么我在做的夸张点。这个群的发的信息全部是保密的。呵呵，</a:t>
            </a:r>
            <a:endParaRPr kumimoji="1" lang="en-US" altLang="zh-CN" dirty="0"/>
          </a:p>
          <a:p>
            <a:r>
              <a:rPr kumimoji="1" lang="zh-CN" altLang="en-US" dirty="0"/>
              <a:t>怎么实现？</a:t>
            </a:r>
            <a:endParaRPr kumimoji="1" lang="en-US" altLang="zh-CN" dirty="0"/>
          </a:p>
          <a:p>
            <a:endParaRPr kumimoji="1" lang="zh-CN" altLang="en-US" dirty="0"/>
          </a:p>
        </p:txBody>
      </p:sp>
      <p:sp>
        <p:nvSpPr>
          <p:cNvPr id="4" name="矩形 3"/>
          <p:cNvSpPr/>
          <p:nvPr/>
        </p:nvSpPr>
        <p:spPr>
          <a:xfrm>
            <a:off x="3475703" y="4820015"/>
            <a:ext cx="6096000" cy="646331"/>
          </a:xfrm>
          <a:prstGeom prst="rect">
            <a:avLst/>
          </a:prstGeom>
        </p:spPr>
        <p:txBody>
          <a:bodyPr>
            <a:spAutoFit/>
          </a:bodyPr>
          <a:lstStyle/>
          <a:p>
            <a:r>
              <a:rPr lang="zh-CN" altLang="en-US" dirty="0">
                <a:hlinkClick r:id="rId1"/>
              </a:rPr>
              <a:t>https://github.com/oliverwy/DhDesignpattern/tree/master/src/ch25mediatorpattern/qqexchangemediator</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2635660" y="228036"/>
            <a:ext cx="6845300" cy="1651000"/>
          </a:xfrm>
          <a:prstGeom prst="rect">
            <a:avLst/>
          </a:prstGeom>
        </p:spPr>
      </p:pic>
      <p:pic>
        <p:nvPicPr>
          <p:cNvPr id="7" name="图片 6"/>
          <p:cNvPicPr>
            <a:picLocks noChangeAspect="true"/>
          </p:cNvPicPr>
          <p:nvPr/>
        </p:nvPicPr>
        <p:blipFill>
          <a:blip r:embed="rId2"/>
          <a:stretch>
            <a:fillRect/>
          </a:stretch>
        </p:blipFill>
        <p:spPr>
          <a:xfrm>
            <a:off x="2654710" y="1961564"/>
            <a:ext cx="6807200" cy="43434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2029952" y="324875"/>
            <a:ext cx="8102600" cy="57658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1259850" y="1053536"/>
            <a:ext cx="7416800" cy="35941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dirty="0"/>
          </a:p>
        </p:txBody>
      </p:sp>
      <p:pic>
        <p:nvPicPr>
          <p:cNvPr id="6" name="图片 5"/>
          <p:cNvPicPr>
            <a:picLocks noChangeAspect="true"/>
          </p:cNvPicPr>
          <p:nvPr/>
        </p:nvPicPr>
        <p:blipFill>
          <a:blip r:embed="rId1"/>
          <a:stretch>
            <a:fillRect/>
          </a:stretch>
        </p:blipFill>
        <p:spPr>
          <a:xfrm>
            <a:off x="1917290" y="-51270"/>
            <a:ext cx="6934200" cy="1663700"/>
          </a:xfrm>
          <a:prstGeom prst="rect">
            <a:avLst/>
          </a:prstGeom>
        </p:spPr>
      </p:pic>
      <p:pic>
        <p:nvPicPr>
          <p:cNvPr id="4" name="图片 3"/>
          <p:cNvPicPr>
            <a:picLocks noChangeAspect="true"/>
          </p:cNvPicPr>
          <p:nvPr/>
        </p:nvPicPr>
        <p:blipFill>
          <a:blip r:embed="rId2"/>
          <a:stretch>
            <a:fillRect/>
          </a:stretch>
        </p:blipFill>
        <p:spPr>
          <a:xfrm>
            <a:off x="0" y="1302552"/>
            <a:ext cx="6438900" cy="4787900"/>
          </a:xfrm>
          <a:prstGeom prst="rect">
            <a:avLst/>
          </a:prstGeom>
        </p:spPr>
      </p:pic>
      <p:pic>
        <p:nvPicPr>
          <p:cNvPr id="5" name="图片 4"/>
          <p:cNvPicPr>
            <a:picLocks noChangeAspect="true"/>
          </p:cNvPicPr>
          <p:nvPr/>
        </p:nvPicPr>
        <p:blipFill>
          <a:blip r:embed="rId3"/>
          <a:stretch>
            <a:fillRect/>
          </a:stretch>
        </p:blipFill>
        <p:spPr>
          <a:xfrm>
            <a:off x="4953000" y="3402737"/>
            <a:ext cx="7239000" cy="28194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2094271" y="0"/>
            <a:ext cx="6223000" cy="61341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0" y="0"/>
            <a:ext cx="7734300" cy="3784600"/>
          </a:xfrm>
          <a:prstGeom prst="rect">
            <a:avLst/>
          </a:prstGeom>
        </p:spPr>
      </p:pic>
      <p:pic>
        <p:nvPicPr>
          <p:cNvPr id="5" name="图片 4"/>
          <p:cNvPicPr>
            <a:picLocks noChangeAspect="true"/>
          </p:cNvPicPr>
          <p:nvPr/>
        </p:nvPicPr>
        <p:blipFill>
          <a:blip r:embed="rId2"/>
          <a:stretch>
            <a:fillRect/>
          </a:stretch>
        </p:blipFill>
        <p:spPr>
          <a:xfrm>
            <a:off x="7734300" y="804520"/>
            <a:ext cx="3898900" cy="34798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这就是中介者模式模式</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1071716" y="515989"/>
            <a:ext cx="10668000" cy="60325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我们可以稍微抽象一下</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1000842" y="1484261"/>
            <a:ext cx="9423400" cy="4597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遥控器</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5" name="图片 4"/>
          <p:cNvPicPr>
            <a:picLocks noChangeAspect="true"/>
          </p:cNvPicPr>
          <p:nvPr/>
        </p:nvPicPr>
        <p:blipFill>
          <a:blip r:embed="rId1"/>
          <a:stretch>
            <a:fillRect/>
          </a:stretch>
        </p:blipFill>
        <p:spPr>
          <a:xfrm>
            <a:off x="1451578" y="1853754"/>
            <a:ext cx="8103747" cy="3498534"/>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代码实现</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0" y="2610465"/>
            <a:ext cx="7442200" cy="901700"/>
          </a:xfrm>
          <a:prstGeom prst="rect">
            <a:avLst/>
          </a:prstGeom>
        </p:spPr>
      </p:pic>
      <p:pic>
        <p:nvPicPr>
          <p:cNvPr id="5" name="图片 4"/>
          <p:cNvPicPr>
            <a:picLocks noChangeAspect="true"/>
          </p:cNvPicPr>
          <p:nvPr/>
        </p:nvPicPr>
        <p:blipFill>
          <a:blip r:embed="rId2"/>
          <a:stretch>
            <a:fillRect/>
          </a:stretch>
        </p:blipFill>
        <p:spPr>
          <a:xfrm>
            <a:off x="5358233" y="-138061"/>
            <a:ext cx="6833767" cy="6858000"/>
          </a:xfrm>
          <a:prstGeom prst="rect">
            <a:avLst/>
          </a:prstGeom>
        </p:spPr>
      </p:pic>
      <p:sp>
        <p:nvSpPr>
          <p:cNvPr id="6" name="矩形 5"/>
          <p:cNvSpPr/>
          <p:nvPr/>
        </p:nvSpPr>
        <p:spPr>
          <a:xfrm>
            <a:off x="0" y="4496912"/>
            <a:ext cx="4881716" cy="646331"/>
          </a:xfrm>
          <a:prstGeom prst="rect">
            <a:avLst/>
          </a:prstGeom>
        </p:spPr>
        <p:txBody>
          <a:bodyPr wrap="square">
            <a:spAutoFit/>
          </a:bodyPr>
          <a:lstStyle/>
          <a:p>
            <a:r>
              <a:rPr lang="zh-CN" altLang="en-US" dirty="0">
                <a:hlinkClick r:id="rId3"/>
              </a:rPr>
              <a:t>https://github.com/oliverwy/DhDesignpattern/tree/master/src/ch25mediatorpattern/mediatorpattern</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272554" y="2230907"/>
            <a:ext cx="5003800" cy="1612900"/>
          </a:xfrm>
          <a:prstGeom prst="rect">
            <a:avLst/>
          </a:prstGeom>
        </p:spPr>
      </p:pic>
      <p:pic>
        <p:nvPicPr>
          <p:cNvPr id="5" name="图片 4"/>
          <p:cNvPicPr>
            <a:picLocks noChangeAspect="true"/>
          </p:cNvPicPr>
          <p:nvPr/>
        </p:nvPicPr>
        <p:blipFill>
          <a:blip r:embed="rId2"/>
          <a:stretch>
            <a:fillRect/>
          </a:stretch>
        </p:blipFill>
        <p:spPr>
          <a:xfrm>
            <a:off x="5595330" y="1339128"/>
            <a:ext cx="5778500" cy="48895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0" y="15653"/>
            <a:ext cx="6832600" cy="3810000"/>
          </a:xfrm>
          <a:prstGeom prst="rect">
            <a:avLst/>
          </a:prstGeom>
        </p:spPr>
      </p:pic>
      <p:pic>
        <p:nvPicPr>
          <p:cNvPr id="5" name="图片 4"/>
          <p:cNvPicPr>
            <a:picLocks noChangeAspect="true"/>
          </p:cNvPicPr>
          <p:nvPr/>
        </p:nvPicPr>
        <p:blipFill>
          <a:blip r:embed="rId2"/>
          <a:stretch>
            <a:fillRect/>
          </a:stretch>
        </p:blipFill>
        <p:spPr>
          <a:xfrm>
            <a:off x="6184900" y="1773793"/>
            <a:ext cx="6007100" cy="39116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书上代码说明</a:t>
            </a:r>
            <a:endParaRPr kumimoji="1" lang="zh-CN" altLang="en-US" dirty="0"/>
          </a:p>
        </p:txBody>
      </p:sp>
      <p:sp>
        <p:nvSpPr>
          <p:cNvPr id="3" name="内容占位符 2"/>
          <p:cNvSpPr>
            <a:spLocks noGrp="true"/>
          </p:cNvSpPr>
          <p:nvPr>
            <p:ph idx="1"/>
          </p:nvPr>
        </p:nvSpPr>
        <p:spPr/>
        <p:txBody>
          <a:bodyPr/>
          <a:lstStyle/>
          <a:p>
            <a:endParaRPr kumimoji="1"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策略模式</a:t>
            </a:r>
            <a:endParaRPr kumimoji="1" lang="zh-CN" altLang="en-US" dirty="0"/>
          </a:p>
        </p:txBody>
      </p:sp>
      <p:sp>
        <p:nvSpPr>
          <p:cNvPr id="3" name="内容占位符 2"/>
          <p:cNvSpPr>
            <a:spLocks noGrp="true"/>
          </p:cNvSpPr>
          <p:nvPr>
            <p:ph idx="1"/>
          </p:nvPr>
        </p:nvSpPr>
        <p:spPr/>
        <p:txBody>
          <a:bodyPr/>
          <a:lstStyle/>
          <a:p>
            <a:r>
              <a:rPr lang="zh-CN" altLang="en-US" dirty="0"/>
              <a:t>我们经常去看电影，经常会被各种优惠弄得晕头转向。如果要你开发电影票销售系统，显然折扣这一块是个难题。</a:t>
            </a:r>
            <a:endParaRPr lang="en-US" altLang="zh-CN" dirty="0"/>
          </a:p>
          <a:p>
            <a:r>
              <a:rPr lang="zh-CN" altLang="en-US" dirty="0"/>
              <a:t>假设为某电影院开发了一套影院售票系统，在该系统中需要为不同类型的用户提供不同的电影票打折方式，具体打折方案如下：</a:t>
            </a:r>
            <a:endParaRPr lang="en-US" altLang="zh-CN" dirty="0"/>
          </a:p>
          <a:p>
            <a:pPr lvl="1"/>
            <a:r>
              <a:rPr lang="en-US" altLang="zh-CN" dirty="0"/>
              <a:t>(1) </a:t>
            </a:r>
            <a:r>
              <a:rPr lang="zh-CN" altLang="en-US" dirty="0"/>
              <a:t>学生凭学生证可享受票价</a:t>
            </a:r>
            <a:r>
              <a:rPr lang="en-US" altLang="zh-CN" dirty="0"/>
              <a:t>8</a:t>
            </a:r>
            <a:r>
              <a:rPr lang="zh-CN" altLang="en-US" dirty="0"/>
              <a:t>折优惠；</a:t>
            </a:r>
            <a:endParaRPr lang="en-US" altLang="zh-CN" dirty="0"/>
          </a:p>
          <a:p>
            <a:pPr lvl="1"/>
            <a:r>
              <a:rPr lang="en-US" altLang="zh-CN" dirty="0"/>
              <a:t>(2) </a:t>
            </a:r>
            <a:r>
              <a:rPr lang="zh-CN" altLang="en-US" dirty="0"/>
              <a:t>年龄在</a:t>
            </a:r>
            <a:r>
              <a:rPr lang="en-US" altLang="zh-CN" dirty="0"/>
              <a:t>10</a:t>
            </a:r>
            <a:r>
              <a:rPr lang="zh-CN" altLang="en-US" dirty="0"/>
              <a:t>周岁及以下的儿童可享受每张票减免</a:t>
            </a:r>
            <a:r>
              <a:rPr lang="en-US" altLang="zh-CN" dirty="0"/>
              <a:t>10</a:t>
            </a:r>
            <a:r>
              <a:rPr lang="zh-CN" altLang="en-US" dirty="0"/>
              <a:t>元的优惠（原始票价需大于等于</a:t>
            </a:r>
            <a:r>
              <a:rPr lang="en-US" altLang="zh-CN" dirty="0"/>
              <a:t>20</a:t>
            </a:r>
            <a:r>
              <a:rPr lang="zh-CN" altLang="en-US" dirty="0"/>
              <a:t>元）；</a:t>
            </a:r>
            <a:endParaRPr lang="en-US" altLang="zh-CN" dirty="0"/>
          </a:p>
          <a:p>
            <a:pPr lvl="1"/>
            <a:r>
              <a:rPr lang="zh-CN" altLang="en-US" dirty="0"/>
              <a:t> </a:t>
            </a:r>
            <a:r>
              <a:rPr lang="en-US" altLang="zh-CN" dirty="0"/>
              <a:t>(3) </a:t>
            </a:r>
            <a:r>
              <a:rPr lang="zh-CN" altLang="en-US" dirty="0"/>
              <a:t>影院</a:t>
            </a:r>
            <a:r>
              <a:rPr lang="en-US" altLang="zh-CN" dirty="0"/>
              <a:t>VIP</a:t>
            </a:r>
            <a:r>
              <a:rPr lang="zh-CN" altLang="en-US" dirty="0"/>
              <a:t>用户除享受票价半价优惠外还可进行积分，积分累计到一定额度可换取电影院赠送的奖品。</a:t>
            </a:r>
            <a:endParaRPr lang="en-US" altLang="zh-CN" dirty="0"/>
          </a:p>
          <a:p>
            <a:pPr lvl="1"/>
            <a:r>
              <a:rPr lang="zh-CN" altLang="en-US" dirty="0"/>
              <a:t>该系统在将来可能还要根据需要引入新的打折方式。</a:t>
            </a:r>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第一版程序</a:t>
            </a:r>
            <a:endParaRPr kumimoji="1" lang="zh-CN" altLang="en-US" dirty="0"/>
          </a:p>
        </p:txBody>
      </p:sp>
      <p:sp>
        <p:nvSpPr>
          <p:cNvPr id="3" name="内容占位符 2"/>
          <p:cNvSpPr>
            <a:spLocks noGrp="true"/>
          </p:cNvSpPr>
          <p:nvPr>
            <p:ph idx="1"/>
          </p:nvPr>
        </p:nvSpPr>
        <p:spPr/>
        <p:txBody>
          <a:bodyPr/>
          <a:lstStyle/>
          <a:p>
            <a:r>
              <a:rPr kumimoji="1" lang="zh-CN" altLang="en-US" dirty="0"/>
              <a:t>你们学过面向对象的</a:t>
            </a:r>
            <a:endParaRPr kumimoji="1" lang="en-US" altLang="zh-CN" dirty="0"/>
          </a:p>
          <a:p>
            <a:r>
              <a:rPr kumimoji="1" lang="zh-CN" altLang="en-US" dirty="0"/>
              <a:t>肯定会这么写</a:t>
            </a:r>
            <a:endParaRPr kumimoji="1" lang="zh-CN" altLang="en-US" dirty="0"/>
          </a:p>
        </p:txBody>
      </p:sp>
      <p:pic>
        <p:nvPicPr>
          <p:cNvPr id="4" name="图片 3"/>
          <p:cNvPicPr>
            <a:picLocks noChangeAspect="true"/>
          </p:cNvPicPr>
          <p:nvPr/>
        </p:nvPicPr>
        <p:blipFill>
          <a:blip r:embed="rId1"/>
          <a:stretch>
            <a:fillRect/>
          </a:stretch>
        </p:blipFill>
        <p:spPr>
          <a:xfrm>
            <a:off x="4761918" y="0"/>
            <a:ext cx="7533321" cy="6858000"/>
          </a:xfrm>
          <a:prstGeom prst="rect">
            <a:avLst/>
          </a:prstGeom>
        </p:spPr>
      </p:pic>
      <p:sp>
        <p:nvSpPr>
          <p:cNvPr id="5" name="矩形 4"/>
          <p:cNvSpPr/>
          <p:nvPr/>
        </p:nvSpPr>
        <p:spPr>
          <a:xfrm>
            <a:off x="297873" y="2782669"/>
            <a:ext cx="3610450" cy="923330"/>
          </a:xfrm>
          <a:prstGeom prst="rect">
            <a:avLst/>
          </a:prstGeom>
        </p:spPr>
        <p:txBody>
          <a:bodyPr wrap="square">
            <a:spAutoFit/>
          </a:bodyPr>
          <a:lstStyle/>
          <a:p>
            <a:r>
              <a:rPr lang="zh-CN" altLang="en-US" dirty="0">
                <a:hlinkClick r:id="rId2"/>
              </a:rPr>
              <a:t>https://github.com/oliverwy/DhDesignpattern/tree/master/src/ch2strategepattern/moiveprotype</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endParaRPr kumimoji="1" lang="zh-CN" altLang="en-US"/>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192139" y="339579"/>
            <a:ext cx="7442200" cy="5359400"/>
          </a:xfrm>
          <a:prstGeom prst="rect">
            <a:avLst/>
          </a:prstGeom>
        </p:spPr>
      </p:pic>
      <p:pic>
        <p:nvPicPr>
          <p:cNvPr id="5" name="图片 4"/>
          <p:cNvPicPr>
            <a:picLocks noChangeAspect="true"/>
          </p:cNvPicPr>
          <p:nvPr/>
        </p:nvPicPr>
        <p:blipFill>
          <a:blip r:embed="rId2"/>
          <a:stretch>
            <a:fillRect/>
          </a:stretch>
        </p:blipFill>
        <p:spPr>
          <a:xfrm>
            <a:off x="7787968" y="3210965"/>
            <a:ext cx="4241800" cy="29972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a:xfrm>
            <a:off x="1451579" y="841096"/>
            <a:ext cx="9603275" cy="498032"/>
          </a:xfrm>
        </p:spPr>
        <p:txBody>
          <a:bodyPr>
            <a:normAutofit fontScale="90000"/>
          </a:bodyPr>
          <a:lstStyle/>
          <a:p>
            <a:r>
              <a:rPr kumimoji="1" lang="zh-CN" altLang="en-US" dirty="0"/>
              <a:t>回头</a:t>
            </a:r>
            <a:r>
              <a:rPr kumimoji="1" lang="zh-CN" altLang="en-US"/>
              <a:t>分析一下代码</a:t>
            </a:r>
            <a:endParaRPr kumimoji="1" lang="zh-CN" altLang="en-US" dirty="0"/>
          </a:p>
        </p:txBody>
      </p:sp>
      <p:sp>
        <p:nvSpPr>
          <p:cNvPr id="3" name="内容占位符 2"/>
          <p:cNvSpPr>
            <a:spLocks noGrp="true"/>
          </p:cNvSpPr>
          <p:nvPr>
            <p:ph idx="1"/>
          </p:nvPr>
        </p:nvSpPr>
        <p:spPr/>
        <p:txBody>
          <a:bodyPr>
            <a:normAutofit/>
          </a:bodyPr>
          <a:lstStyle/>
          <a:p>
            <a:r>
              <a:rPr lang="zh-CN" altLang="en-US" dirty="0"/>
              <a:t> 通过</a:t>
            </a:r>
            <a:r>
              <a:rPr lang="en-US" altLang="zh-CN" dirty="0" err="1"/>
              <a:t>MovieTicket</a:t>
            </a:r>
            <a:r>
              <a:rPr lang="zh-CN" altLang="en-US" dirty="0"/>
              <a:t>类实现了电影票的折后价计算，该方案解决了电影票打折问题，每一种打折方式都可以称为一种打折算法，更换打折方式只需修改客户端代码中的参数，无须修改已有源代码，但该方案并不是一个完美的解决方案，它至少存在如下三个问题：</a:t>
            </a:r>
            <a:endParaRPr lang="en-US" altLang="zh-CN" dirty="0"/>
          </a:p>
          <a:p>
            <a:pPr lvl="1"/>
            <a:r>
              <a:rPr lang="zh-CN" altLang="en-US" b="1" dirty="0"/>
              <a:t> </a:t>
            </a:r>
            <a:r>
              <a:rPr lang="en-US" altLang="zh-CN" b="1" dirty="0"/>
              <a:t>(1) </a:t>
            </a:r>
            <a:r>
              <a:rPr lang="en-US" altLang="zh-CN" b="1" dirty="0" err="1"/>
              <a:t>MovieTicket</a:t>
            </a:r>
            <a:r>
              <a:rPr lang="zh-CN" altLang="en-US" b="1" dirty="0"/>
              <a:t>类的</a:t>
            </a:r>
            <a:r>
              <a:rPr lang="en-US" altLang="zh-CN" b="1" dirty="0"/>
              <a:t>calculate()</a:t>
            </a:r>
            <a:r>
              <a:rPr lang="zh-CN" altLang="en-US" b="1" dirty="0"/>
              <a:t>方法非常庞大，它包含各种打折算法的实现代码，在代码中出现了较长的</a:t>
            </a:r>
            <a:r>
              <a:rPr lang="en-US" altLang="zh-CN" b="1" dirty="0"/>
              <a:t>if…else…</a:t>
            </a:r>
            <a:r>
              <a:rPr lang="zh-CN" altLang="en-US" b="1" dirty="0"/>
              <a:t>语句，不利于测试和维护</a:t>
            </a:r>
            <a:r>
              <a:rPr lang="zh-CN" altLang="en-US" dirty="0"/>
              <a:t>。</a:t>
            </a:r>
            <a:endParaRPr lang="en-US" altLang="zh-CN" dirty="0"/>
          </a:p>
          <a:p>
            <a:pPr lvl="1"/>
            <a:r>
              <a:rPr lang="en-US" altLang="zh-CN" b="1" dirty="0"/>
              <a:t>(2) </a:t>
            </a:r>
            <a:r>
              <a:rPr lang="zh-CN" altLang="en-US" b="1" dirty="0"/>
              <a:t>增加新的打折算法或者对原有打折算法进行修改时必须修改</a:t>
            </a:r>
            <a:r>
              <a:rPr lang="en-US" altLang="zh-CN" b="1" dirty="0" err="1"/>
              <a:t>MovieTicket</a:t>
            </a:r>
            <a:r>
              <a:rPr lang="zh-CN" altLang="en-US" b="1" dirty="0"/>
              <a:t>类的源代码，违反了“开闭原则”，系统的灵活性和可扩展性较差。</a:t>
            </a:r>
            <a:endParaRPr lang="zh-CN" altLang="en-US" b="1" dirty="0"/>
          </a:p>
          <a:p>
            <a:pPr lvl="1"/>
            <a:r>
              <a:rPr lang="zh-CN" altLang="en-US" b="1" dirty="0"/>
              <a:t> </a:t>
            </a:r>
            <a:r>
              <a:rPr lang="en-US" altLang="zh-CN" b="1" dirty="0"/>
              <a:t>(3) </a:t>
            </a:r>
            <a:r>
              <a:rPr lang="zh-CN" altLang="en-US" b="1" dirty="0"/>
              <a:t>算法的复用性差，如果在另一个系统（如商场销售管理系统）中需要重用某些打折算法，只能通过对源代码进行复制粘贴来重用，无法单独重用其中的某个或某些算法（重用较为麻烦）。</a:t>
            </a:r>
            <a:endParaRPr lang="zh-CN" altLang="en-US" dirty="0"/>
          </a:p>
        </p:txBody>
      </p:sp>
      <p:pic>
        <p:nvPicPr>
          <p:cNvPr id="4" name="图片 3"/>
          <p:cNvPicPr>
            <a:picLocks noChangeAspect="true"/>
          </p:cNvPicPr>
          <p:nvPr/>
        </p:nvPicPr>
        <p:blipFill>
          <a:blip r:embed="rId1"/>
          <a:stretch>
            <a:fillRect/>
          </a:stretch>
        </p:blipFill>
        <p:spPr>
          <a:xfrm>
            <a:off x="4761918" y="0"/>
            <a:ext cx="7533321"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xit" presetSubtype="10" fill="hold" nodeType="clickEffect">
                                  <p:stCondLst>
                                    <p:cond delay="0"/>
                                  </p:stCondLst>
                                  <p:childTnLst>
                                    <p:animEffect transition="out" filter="checkerboard(across)">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发现</a:t>
            </a:r>
            <a:endParaRPr kumimoji="1" lang="zh-CN" altLang="en-US" dirty="0"/>
          </a:p>
        </p:txBody>
      </p:sp>
      <p:sp>
        <p:nvSpPr>
          <p:cNvPr id="3" name="内容占位符 2"/>
          <p:cNvSpPr>
            <a:spLocks noGrp="true"/>
          </p:cNvSpPr>
          <p:nvPr>
            <p:ph idx="1"/>
          </p:nvPr>
        </p:nvSpPr>
        <p:spPr/>
        <p:txBody>
          <a:bodyPr>
            <a:normAutofit lnSpcReduction="10000"/>
          </a:bodyPr>
          <a:lstStyle/>
          <a:p>
            <a:r>
              <a:rPr lang="zh-CN" altLang="en-US" dirty="0"/>
              <a:t>刚才也提到了不仅仅是电影票有打折，公园门票、博物馆门票、商场销售也有类似的打折。</a:t>
            </a:r>
            <a:endParaRPr lang="en-US" altLang="zh-CN" dirty="0"/>
          </a:p>
          <a:p>
            <a:r>
              <a:rPr lang="zh-CN" altLang="en-US" dirty="0"/>
              <a:t>我们这里把打折封装在</a:t>
            </a:r>
            <a:r>
              <a:rPr lang="en-US" altLang="zh-CN" dirty="0" err="1"/>
              <a:t>MovieTicket</a:t>
            </a:r>
            <a:r>
              <a:rPr lang="zh-CN" altLang="en-US" dirty="0"/>
              <a:t>中，那么同样我们在写其他票类的时候，打折的代码要反复拷贝。这显然和面向对象的初衷违背。</a:t>
            </a:r>
            <a:endParaRPr lang="en-US" altLang="zh-CN" dirty="0"/>
          </a:p>
          <a:p>
            <a:r>
              <a:rPr lang="zh-CN" altLang="en-US" dirty="0"/>
              <a:t>问题的根源在于</a:t>
            </a:r>
            <a:r>
              <a:rPr lang="en-US" altLang="zh-CN" dirty="0" err="1"/>
              <a:t>MovieTicket</a:t>
            </a:r>
            <a:r>
              <a:rPr lang="zh-CN" altLang="en-US" dirty="0"/>
              <a:t>类职责过重，也就是封装了不完全属于自己的业务逻辑。</a:t>
            </a:r>
            <a:endParaRPr lang="en-US" altLang="zh-CN" dirty="0"/>
          </a:p>
          <a:p>
            <a:r>
              <a:rPr lang="zh-CN" altLang="en-US" dirty="0"/>
              <a:t>它将各种打折算法都定义在自己的类中，这既不便于算法的重用，也不便于算法的扩展。</a:t>
            </a:r>
            <a:endParaRPr lang="en-US" altLang="zh-CN" dirty="0"/>
          </a:p>
          <a:p>
            <a:r>
              <a:rPr lang="zh-CN" altLang="en-US" dirty="0"/>
              <a:t>因此我们需要对</a:t>
            </a:r>
            <a:r>
              <a:rPr lang="en-US" altLang="zh-CN" dirty="0" err="1"/>
              <a:t>MovieTicket</a:t>
            </a:r>
            <a:r>
              <a:rPr lang="zh-CN" altLang="en-US" dirty="0"/>
              <a:t>类进行重构，将原本庞大的</a:t>
            </a:r>
            <a:r>
              <a:rPr lang="en-US" altLang="zh-CN" dirty="0" err="1"/>
              <a:t>MovieTicket</a:t>
            </a:r>
            <a:r>
              <a:rPr lang="zh-CN" altLang="en-US" dirty="0"/>
              <a:t>类的职责进行分解，</a:t>
            </a:r>
            <a:r>
              <a:rPr lang="zh-CN" altLang="en-US" b="1" dirty="0"/>
              <a:t>将算法的定义和使用分离</a:t>
            </a:r>
            <a:r>
              <a:rPr lang="zh-CN" altLang="en-US" dirty="0"/>
              <a:t>，</a:t>
            </a:r>
            <a:endParaRPr lang="en-US" altLang="zh-CN" dirty="0"/>
          </a:p>
          <a:p>
            <a:r>
              <a:rPr lang="zh-CN" altLang="en-US" dirty="0"/>
              <a:t>这就是策略模式所要解决的问题，下面将进入策略模式的学习。</a:t>
            </a:r>
            <a:endParaRPr kumimoji="1"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优化</a:t>
            </a:r>
            <a:endParaRPr kumimoji="1" lang="zh-CN" altLang="en-US" dirty="0"/>
          </a:p>
        </p:txBody>
      </p:sp>
      <p:sp>
        <p:nvSpPr>
          <p:cNvPr id="3" name="内容占位符 2"/>
          <p:cNvSpPr>
            <a:spLocks noGrp="true"/>
          </p:cNvSpPr>
          <p:nvPr>
            <p:ph idx="1"/>
          </p:nvPr>
        </p:nvSpPr>
        <p:spPr/>
        <p:txBody>
          <a:bodyPr/>
          <a:lstStyle/>
          <a:p>
            <a:r>
              <a:rPr lang="zh-CN" altLang="en-US" dirty="0"/>
              <a:t>为了实现打折算法的复用，并能够灵活地向系统中增加新的打折方式，我们考虑对电影院打折方案进行重构</a:t>
            </a:r>
            <a:endParaRPr lang="en-US" altLang="zh-CN" dirty="0"/>
          </a:p>
          <a:p>
            <a:r>
              <a:rPr kumimoji="1" lang="zh-CN" altLang="en-US" dirty="0"/>
              <a:t>分析一下折扣代码：</a:t>
            </a:r>
            <a:endParaRPr kumimoji="1" lang="en-US" altLang="zh-CN" dirty="0"/>
          </a:p>
          <a:p>
            <a:pPr lvl="1"/>
            <a:r>
              <a:rPr kumimoji="1" lang="zh-CN" altLang="en-US" dirty="0"/>
              <a:t>几种票类的计算过程一致</a:t>
            </a:r>
            <a:endParaRPr kumimoji="1" lang="en-US" altLang="zh-CN" dirty="0"/>
          </a:p>
          <a:p>
            <a:pPr lvl="1"/>
            <a:r>
              <a:rPr kumimoji="1" lang="zh-CN" altLang="en-US" dirty="0"/>
              <a:t>回想我工厂模式中讲过的</a:t>
            </a:r>
            <a:endParaRPr kumimoji="1" lang="en-US" altLang="zh-CN" dirty="0"/>
          </a:p>
          <a:p>
            <a:pPr lvl="1"/>
            <a:r>
              <a:rPr kumimoji="1" lang="zh-CN" altLang="en-US" dirty="0"/>
              <a:t>加减乘除，一样，</a:t>
            </a:r>
            <a:endParaRPr kumimoji="1" lang="en-US" altLang="zh-CN" dirty="0"/>
          </a:p>
          <a:p>
            <a:pPr lvl="1"/>
            <a:r>
              <a:rPr kumimoji="1" lang="zh-CN" altLang="en-US" dirty="0"/>
              <a:t>我们使用工厂模式</a:t>
            </a:r>
            <a:endParaRPr kumimoji="1" lang="zh-CN" altLang="en-US" dirty="0"/>
          </a:p>
        </p:txBody>
      </p:sp>
      <p:pic>
        <p:nvPicPr>
          <p:cNvPr id="4" name="图片 3"/>
          <p:cNvPicPr>
            <a:picLocks noChangeAspect="true"/>
          </p:cNvPicPr>
          <p:nvPr/>
        </p:nvPicPr>
        <p:blipFill>
          <a:blip r:embed="rId1"/>
          <a:stretch>
            <a:fillRect/>
          </a:stretch>
        </p:blipFill>
        <p:spPr>
          <a:xfrm>
            <a:off x="4837471" y="1785366"/>
            <a:ext cx="6873158" cy="4750882"/>
          </a:xfrm>
          <a:prstGeom prst="rect">
            <a:avLst/>
          </a:prstGeom>
        </p:spPr>
      </p:pic>
      <p:sp>
        <p:nvSpPr>
          <p:cNvPr id="5" name="矩形 4"/>
          <p:cNvSpPr/>
          <p:nvPr/>
        </p:nvSpPr>
        <p:spPr>
          <a:xfrm>
            <a:off x="3003755" y="351344"/>
            <a:ext cx="6096000" cy="646331"/>
          </a:xfrm>
          <a:prstGeom prst="rect">
            <a:avLst/>
          </a:prstGeom>
        </p:spPr>
        <p:txBody>
          <a:bodyPr>
            <a:spAutoFit/>
          </a:bodyPr>
          <a:lstStyle/>
          <a:p>
            <a:r>
              <a:rPr lang="zh-CN" altLang="en-US" dirty="0">
                <a:hlinkClick r:id="rId2"/>
              </a:rPr>
              <a:t>https://github.com/oliverwy/DhDesignpattern/tree/master/src/ch2strategepattern/moivefactory</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遥控器的实现</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0" y="1242822"/>
            <a:ext cx="6794500" cy="5372100"/>
          </a:xfrm>
          <a:prstGeom prst="rect">
            <a:avLst/>
          </a:prstGeom>
        </p:spPr>
      </p:pic>
      <p:pic>
        <p:nvPicPr>
          <p:cNvPr id="5" name="图片 4"/>
          <p:cNvPicPr>
            <a:picLocks noChangeAspect="true"/>
          </p:cNvPicPr>
          <p:nvPr/>
        </p:nvPicPr>
        <p:blipFill>
          <a:blip r:embed="rId2"/>
          <a:stretch>
            <a:fillRect/>
          </a:stretch>
        </p:blipFill>
        <p:spPr>
          <a:xfrm>
            <a:off x="6794500" y="0"/>
            <a:ext cx="5201816" cy="685800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优化代码</a:t>
            </a:r>
            <a:r>
              <a:rPr kumimoji="1" lang="en-US" altLang="zh-CN" dirty="0"/>
              <a:t>-</a:t>
            </a:r>
            <a:r>
              <a:rPr kumimoji="1" lang="zh-CN" altLang="en-US" dirty="0"/>
              <a:t>实现打折类</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798461" y="1500842"/>
            <a:ext cx="4902200" cy="3098800"/>
          </a:xfrm>
          <a:prstGeom prst="rect">
            <a:avLst/>
          </a:prstGeom>
        </p:spPr>
      </p:pic>
      <p:pic>
        <p:nvPicPr>
          <p:cNvPr id="5" name="图片 4"/>
          <p:cNvPicPr>
            <a:picLocks noChangeAspect="true"/>
          </p:cNvPicPr>
          <p:nvPr/>
        </p:nvPicPr>
        <p:blipFill>
          <a:blip r:embed="rId2"/>
          <a:stretch>
            <a:fillRect/>
          </a:stretch>
        </p:blipFill>
        <p:spPr>
          <a:xfrm>
            <a:off x="6567106" y="-26263"/>
            <a:ext cx="4590987" cy="68580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工厂类</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4021823" y="170587"/>
            <a:ext cx="6311900" cy="64643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修改电影票</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3945840" y="0"/>
            <a:ext cx="7987416" cy="68580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客户端不变</a:t>
            </a:r>
            <a:endParaRPr kumimoji="1" lang="zh-CN" altLang="en-US" dirty="0"/>
          </a:p>
        </p:txBody>
      </p:sp>
      <p:sp>
        <p:nvSpPr>
          <p:cNvPr id="3" name="内容占位符 2"/>
          <p:cNvSpPr>
            <a:spLocks noGrp="true"/>
          </p:cNvSpPr>
          <p:nvPr>
            <p:ph idx="1"/>
          </p:nvPr>
        </p:nvSpPr>
        <p:spPr/>
        <p:txBody>
          <a:bodyPr/>
          <a:lstStyle/>
          <a:p>
            <a:endParaRPr kumimoji="1" lang="zh-CN" altLang="en-US"/>
          </a:p>
        </p:txBody>
      </p:sp>
      <p:pic>
        <p:nvPicPr>
          <p:cNvPr id="4" name="图片 3"/>
          <p:cNvPicPr>
            <a:picLocks noChangeAspect="true"/>
          </p:cNvPicPr>
          <p:nvPr/>
        </p:nvPicPr>
        <p:blipFill>
          <a:blip r:embed="rId1"/>
          <a:stretch>
            <a:fillRect/>
          </a:stretch>
        </p:blipFill>
        <p:spPr>
          <a:xfrm>
            <a:off x="4811662" y="804520"/>
            <a:ext cx="6934200" cy="5372100"/>
          </a:xfrm>
          <a:prstGeom prst="rect">
            <a:avLst/>
          </a:prstGeom>
        </p:spPr>
      </p:pic>
      <p:pic>
        <p:nvPicPr>
          <p:cNvPr id="5" name="图片 4"/>
          <p:cNvPicPr>
            <a:picLocks noChangeAspect="true"/>
          </p:cNvPicPr>
          <p:nvPr/>
        </p:nvPicPr>
        <p:blipFill>
          <a:blip r:embed="rId2"/>
          <a:stretch>
            <a:fillRect/>
          </a:stretch>
        </p:blipFill>
        <p:spPr>
          <a:xfrm>
            <a:off x="396363" y="2207870"/>
            <a:ext cx="3848100" cy="25654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不错啊</a:t>
            </a:r>
            <a:endParaRPr kumimoji="1" lang="zh-CN" altLang="en-US" dirty="0"/>
          </a:p>
        </p:txBody>
      </p:sp>
      <p:sp>
        <p:nvSpPr>
          <p:cNvPr id="3" name="内容占位符 2"/>
          <p:cNvSpPr>
            <a:spLocks noGrp="true"/>
          </p:cNvSpPr>
          <p:nvPr>
            <p:ph idx="1"/>
          </p:nvPr>
        </p:nvSpPr>
        <p:spPr/>
        <p:txBody>
          <a:bodyPr/>
          <a:lstStyle/>
          <a:p>
            <a:r>
              <a:rPr kumimoji="1" lang="zh-CN" altLang="en-US" dirty="0"/>
              <a:t>以后增加打折就方便了</a:t>
            </a:r>
            <a:endParaRPr kumimoji="1" lang="en-US" altLang="zh-CN" dirty="0"/>
          </a:p>
          <a:p>
            <a:r>
              <a:rPr kumimoji="1" lang="zh-CN" altLang="en-US" dirty="0"/>
              <a:t>增加一个折扣，增加一个工厂类，一个折扣类就行了。</a:t>
            </a:r>
            <a:endParaRPr kumimoji="1" lang="en-US" altLang="zh-CN" dirty="0"/>
          </a:p>
          <a:p>
            <a:r>
              <a:rPr kumimoji="1" lang="zh-CN" altLang="en-US" dirty="0"/>
              <a:t>然后在</a:t>
            </a:r>
            <a:r>
              <a:rPr kumimoji="1" lang="en-US" altLang="zh-CN" dirty="0" err="1"/>
              <a:t>MovieTicket</a:t>
            </a:r>
            <a:r>
              <a:rPr kumimoji="1" lang="zh-CN" altLang="en-US" dirty="0"/>
              <a:t>类中增加一个分支就行了。但是问题来了，我们都是懒人，增加一个折扣要增加两个类，太麻烦了，我们能不能在优化，能不能把工厂给去掉。</a:t>
            </a:r>
            <a:endParaRPr kumimoji="1" lang="en-US" altLang="zh-CN" dirty="0"/>
          </a:p>
          <a:p>
            <a:r>
              <a:rPr kumimoji="1" lang="zh-CN" altLang="en-US" dirty="0"/>
              <a:t>观察一下，我们业务流程 </a:t>
            </a:r>
            <a:r>
              <a:rPr kumimoji="1" lang="en-US" altLang="zh-CN" dirty="0"/>
              <a:t>Client-&gt;</a:t>
            </a:r>
            <a:r>
              <a:rPr kumimoji="1" lang="en-US" altLang="zh-CN" dirty="0" err="1"/>
              <a:t>MovieTicket</a:t>
            </a:r>
            <a:r>
              <a:rPr kumimoji="1" lang="en-US" altLang="zh-CN" dirty="0"/>
              <a:t>-&gt;</a:t>
            </a:r>
            <a:r>
              <a:rPr kumimoji="1" lang="en-US" altLang="zh-CN" dirty="0" err="1"/>
              <a:t>DiscountFactory</a:t>
            </a:r>
            <a:r>
              <a:rPr kumimoji="1" lang="en-US" altLang="zh-CN" dirty="0"/>
              <a:t>-&gt;</a:t>
            </a:r>
            <a:r>
              <a:rPr kumimoji="1" lang="en-US" altLang="zh-CN" dirty="0" err="1"/>
              <a:t>DiscountClass</a:t>
            </a:r>
            <a:endParaRPr kumimoji="1" lang="en-US" altLang="zh-CN" dirty="0"/>
          </a:p>
          <a:p>
            <a:r>
              <a:rPr kumimoji="1" lang="zh-CN" altLang="en-US" dirty="0"/>
              <a:t>在观察一下每种折扣：</a:t>
            </a:r>
            <a:endParaRPr kumimoji="1" lang="zh-CN" altLang="en-US" dirty="0"/>
          </a:p>
        </p:txBody>
      </p:sp>
      <p:pic>
        <p:nvPicPr>
          <p:cNvPr id="4" name="图片 3"/>
          <p:cNvPicPr>
            <a:picLocks noChangeAspect="true"/>
          </p:cNvPicPr>
          <p:nvPr/>
        </p:nvPicPr>
        <p:blipFill>
          <a:blip r:embed="rId1"/>
          <a:stretch>
            <a:fillRect/>
          </a:stretch>
        </p:blipFill>
        <p:spPr>
          <a:xfrm>
            <a:off x="798461" y="1500842"/>
            <a:ext cx="4902200" cy="3098800"/>
          </a:xfrm>
          <a:prstGeom prst="rect">
            <a:avLst/>
          </a:prstGeom>
        </p:spPr>
      </p:pic>
      <p:pic>
        <p:nvPicPr>
          <p:cNvPr id="5" name="图片 4"/>
          <p:cNvPicPr>
            <a:picLocks noChangeAspect="true"/>
          </p:cNvPicPr>
          <p:nvPr/>
        </p:nvPicPr>
        <p:blipFill>
          <a:blip r:embed="rId2"/>
          <a:stretch>
            <a:fillRect/>
          </a:stretch>
        </p:blipFill>
        <p:spPr>
          <a:xfrm>
            <a:off x="6567106" y="-26263"/>
            <a:ext cx="4590987" cy="6858000"/>
          </a:xfrm>
          <a:prstGeom prst="rect">
            <a:avLst/>
          </a:prstGeom>
        </p:spPr>
      </p:pic>
      <p:pic>
        <p:nvPicPr>
          <p:cNvPr id="6" name="图片 5"/>
          <p:cNvPicPr>
            <a:picLocks noChangeAspect="true"/>
          </p:cNvPicPr>
          <p:nvPr/>
        </p:nvPicPr>
        <p:blipFill>
          <a:blip r:embed="rId3"/>
          <a:stretch>
            <a:fillRect/>
          </a:stretch>
        </p:blipFill>
        <p:spPr>
          <a:xfrm>
            <a:off x="4052166" y="-26263"/>
            <a:ext cx="7987416"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1" presetClass="exit" presetSubtype="1" fill="hold" nodeType="clickEffect">
                                  <p:stCondLst>
                                    <p:cond delay="0"/>
                                  </p:stCondLst>
                                  <p:childTnLst>
                                    <p:animEffect transition="out" filter="wheel(1)">
                                      <p:cBhvr>
                                        <p:cTn id="12" dur="2000"/>
                                        <p:tgtEl>
                                          <p:spTgt spid="4"/>
                                        </p:tgtEl>
                                      </p:cBhvr>
                                    </p:animEffect>
                                    <p:set>
                                      <p:cBhvr>
                                        <p:cTn id="13" dur="1" fill="hold">
                                          <p:stCondLst>
                                            <p:cond delay="1999"/>
                                          </p:stCondLst>
                                        </p:cTn>
                                        <p:tgtEl>
                                          <p:spTgt spid="4"/>
                                        </p:tgtEl>
                                        <p:attrNameLst>
                                          <p:attrName>style.visibility</p:attrName>
                                        </p:attrNameLst>
                                      </p:cBhvr>
                                      <p:to>
                                        <p:strVal val="hidden"/>
                                      </p:to>
                                    </p:set>
                                  </p:childTnLst>
                                </p:cTn>
                              </p:par>
                              <p:par>
                                <p:cTn id="14" presetID="21" presetClass="exit" presetSubtype="1" fill="hold" nodeType="withEffect">
                                  <p:stCondLst>
                                    <p:cond delay="0"/>
                                  </p:stCondLst>
                                  <p:childTnLst>
                                    <p:animEffect transition="out" filter="wheel(1)">
                                      <p:cBhvr>
                                        <p:cTn id="15" dur="2000"/>
                                        <p:tgtEl>
                                          <p:spTgt spid="5"/>
                                        </p:tgtEl>
                                      </p:cBhvr>
                                    </p:animEffect>
                                    <p:set>
                                      <p:cBhvr>
                                        <p:cTn id="16" dur="1" fill="hold">
                                          <p:stCondLst>
                                            <p:cond delay="1999"/>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4" presetClass="exit" presetSubtype="10" fill="hold" nodeType="clickEffect">
                                  <p:stCondLst>
                                    <p:cond delay="0"/>
                                  </p:stCondLst>
                                  <p:childTnLst>
                                    <p:animEffect transition="out" filter="randombar(horizontal)">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发现规律没？</a:t>
            </a:r>
            <a:endParaRPr kumimoji="1" lang="zh-CN" altLang="en-US" dirty="0"/>
          </a:p>
        </p:txBody>
      </p:sp>
      <p:sp>
        <p:nvSpPr>
          <p:cNvPr id="3" name="内容占位符 2"/>
          <p:cNvSpPr>
            <a:spLocks noGrp="true"/>
          </p:cNvSpPr>
          <p:nvPr>
            <p:ph idx="1"/>
          </p:nvPr>
        </p:nvSpPr>
        <p:spPr/>
        <p:txBody>
          <a:bodyPr>
            <a:normAutofit lnSpcReduction="10000"/>
          </a:bodyPr>
          <a:lstStyle/>
          <a:p>
            <a:r>
              <a:rPr kumimoji="1" lang="zh-CN" altLang="en-US" dirty="0"/>
              <a:t>第一：我们使用</a:t>
            </a:r>
            <a:r>
              <a:rPr kumimoji="1" lang="en-US" altLang="zh-CN" dirty="0" err="1"/>
              <a:t>MovieTicket</a:t>
            </a:r>
            <a:r>
              <a:rPr kumimoji="1" lang="zh-CN" altLang="en-US" dirty="0"/>
              <a:t>的时候，实际上一次计算并不是所有代码全执行</a:t>
            </a:r>
            <a:endParaRPr kumimoji="1" lang="en-US" altLang="zh-CN" dirty="0"/>
          </a:p>
          <a:p>
            <a:r>
              <a:rPr kumimoji="1" lang="zh-CN" altLang="en-US" dirty="0"/>
              <a:t>第二：观察整个打折过程，每一次都是根据输入的参数值，通过一定的计算过程给出个结果。</a:t>
            </a:r>
            <a:endParaRPr kumimoji="1" lang="en-US" altLang="zh-CN" dirty="0"/>
          </a:p>
          <a:p>
            <a:r>
              <a:rPr kumimoji="1" lang="zh-CN" altLang="en-US" dirty="0"/>
              <a:t>第三：整个执行过程中，使用一个特定的输入</a:t>
            </a:r>
            <a:endParaRPr kumimoji="1" lang="en-US" altLang="zh-CN" dirty="0"/>
          </a:p>
          <a:p>
            <a:r>
              <a:rPr kumimoji="1" lang="zh-CN" altLang="en-US" dirty="0"/>
              <a:t>第四：除了计算之外没有其他多于的东西。</a:t>
            </a:r>
            <a:endParaRPr kumimoji="1" lang="en-US" altLang="zh-CN" dirty="0"/>
          </a:p>
          <a:p>
            <a:r>
              <a:rPr kumimoji="1" lang="zh-CN" altLang="en-US" dirty="0"/>
              <a:t>第五：通过以上观察我们，除了需要输入的数据外，其他全部是自己内包含。</a:t>
            </a:r>
            <a:endParaRPr kumimoji="1" lang="en-US" altLang="zh-CN" dirty="0"/>
          </a:p>
          <a:p>
            <a:r>
              <a:rPr kumimoji="1" lang="zh-CN" altLang="en-US" dirty="0"/>
              <a:t>第六：我们观察到，折扣的输入和输出都是一样的。</a:t>
            </a:r>
            <a:endParaRPr kumimoji="1" lang="en-US" altLang="zh-CN" dirty="0"/>
          </a:p>
          <a:p>
            <a:r>
              <a:rPr kumimoji="1" lang="zh-CN" altLang="en-US" dirty="0"/>
              <a:t>第六：那么我们有想法了，我们是不是可以把打折的封装一个类，也就是把打折的算法封装成一个类。</a:t>
            </a:r>
            <a:endParaRPr kumimoji="1" lang="en-US" altLang="zh-CN" dirty="0"/>
          </a:p>
          <a:p>
            <a:endParaRPr kumimoji="1" lang="zh-CN" altLang="en-US" dirty="0"/>
          </a:p>
        </p:txBody>
      </p:sp>
      <p:pic>
        <p:nvPicPr>
          <p:cNvPr id="4" name="图片 3"/>
          <p:cNvPicPr>
            <a:picLocks noChangeAspect="true"/>
          </p:cNvPicPr>
          <p:nvPr/>
        </p:nvPicPr>
        <p:blipFill>
          <a:blip r:embed="rId1"/>
          <a:stretch>
            <a:fillRect/>
          </a:stretch>
        </p:blipFill>
        <p:spPr>
          <a:xfrm>
            <a:off x="4454151" y="0"/>
            <a:ext cx="7737849"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每一次会用到的逻辑</a:t>
            </a:r>
            <a:endParaRPr kumimoji="1" lang="zh-CN" altLang="en-US" dirty="0"/>
          </a:p>
        </p:txBody>
      </p:sp>
      <p:sp>
        <p:nvSpPr>
          <p:cNvPr id="3" name="内容占位符 2"/>
          <p:cNvSpPr>
            <a:spLocks noGrp="true"/>
          </p:cNvSpPr>
          <p:nvPr>
            <p:ph idx="1"/>
          </p:nvPr>
        </p:nvSpPr>
        <p:spPr/>
        <p:txBody>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这样分离，没毛病，呵呵</a:t>
            </a:r>
            <a:endParaRPr kumimoji="1" lang="en-US" altLang="zh-CN" dirty="0"/>
          </a:p>
          <a:p>
            <a:r>
              <a:rPr kumimoji="1" lang="zh-CN" altLang="en-US" dirty="0"/>
              <a:t>下面我们就是要做什么？</a:t>
            </a:r>
            <a:endParaRPr kumimoji="1" lang="en-US" altLang="zh-CN" dirty="0"/>
          </a:p>
          <a:p>
            <a:r>
              <a:rPr kumimoji="1" lang="zh-CN" altLang="en-US" dirty="0"/>
              <a:t>封装对应的折扣类啊</a:t>
            </a:r>
            <a:endParaRPr kumimoji="1" lang="zh-CN" altLang="en-US" dirty="0"/>
          </a:p>
        </p:txBody>
      </p:sp>
      <p:pic>
        <p:nvPicPr>
          <p:cNvPr id="4" name="图片 3"/>
          <p:cNvPicPr>
            <a:picLocks noChangeAspect="true"/>
          </p:cNvPicPr>
          <p:nvPr/>
        </p:nvPicPr>
        <p:blipFill>
          <a:blip r:embed="rId1"/>
          <a:stretch>
            <a:fillRect/>
          </a:stretch>
        </p:blipFill>
        <p:spPr>
          <a:xfrm>
            <a:off x="4825556" y="1290170"/>
            <a:ext cx="7366444" cy="5536464"/>
          </a:xfrm>
          <a:prstGeom prst="rect">
            <a:avLst/>
          </a:prstGeom>
        </p:spPr>
      </p:pic>
      <p:pic>
        <p:nvPicPr>
          <p:cNvPr id="5" name="图片 4"/>
          <p:cNvPicPr>
            <a:picLocks noChangeAspect="true"/>
          </p:cNvPicPr>
          <p:nvPr/>
        </p:nvPicPr>
        <p:blipFill>
          <a:blip r:embed="rId2"/>
          <a:stretch>
            <a:fillRect/>
          </a:stretch>
        </p:blipFill>
        <p:spPr>
          <a:xfrm>
            <a:off x="63056" y="2475637"/>
            <a:ext cx="4762500" cy="927100"/>
          </a:xfrm>
          <a:prstGeom prst="rect">
            <a:avLst/>
          </a:prstGeom>
        </p:spPr>
      </p:pic>
      <p:sp>
        <p:nvSpPr>
          <p:cNvPr id="6" name="矩形 5"/>
          <p:cNvSpPr/>
          <p:nvPr/>
        </p:nvSpPr>
        <p:spPr>
          <a:xfrm>
            <a:off x="5460778" y="359451"/>
            <a:ext cx="6096000" cy="646331"/>
          </a:xfrm>
          <a:prstGeom prst="rect">
            <a:avLst/>
          </a:prstGeom>
        </p:spPr>
        <p:txBody>
          <a:bodyPr>
            <a:spAutoFit/>
          </a:bodyPr>
          <a:lstStyle/>
          <a:p>
            <a:r>
              <a:rPr lang="zh-CN" altLang="en-US" dirty="0">
                <a:hlinkClick r:id="rId3"/>
              </a:rPr>
              <a:t>https://github.com/oliverwy/DhDesignpattern/tree/master/src/ch2strategepattern/movietickets</a:t>
            </a:r>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对应的折扣算法类</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5271534" y="0"/>
            <a:ext cx="5361024" cy="6866613"/>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客户端</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4959793" y="164237"/>
            <a:ext cx="7035800" cy="6477000"/>
          </a:xfrm>
          <a:prstGeom prst="rect">
            <a:avLst/>
          </a:prstGeom>
        </p:spPr>
      </p:pic>
      <p:pic>
        <p:nvPicPr>
          <p:cNvPr id="5" name="图片 4"/>
          <p:cNvPicPr>
            <a:picLocks noChangeAspect="true"/>
          </p:cNvPicPr>
          <p:nvPr/>
        </p:nvPicPr>
        <p:blipFill>
          <a:blip r:embed="rId2"/>
          <a:stretch>
            <a:fillRect/>
          </a:stretch>
        </p:blipFill>
        <p:spPr>
          <a:xfrm>
            <a:off x="285455" y="2421592"/>
            <a:ext cx="4178300" cy="36322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true"/>
          </p:cNvSpPr>
          <p:nvPr>
            <p:ph type="title"/>
          </p:nvPr>
        </p:nvSpPr>
        <p:spPr/>
        <p:txBody>
          <a:bodyPr>
            <a:normAutofit fontScale="90000"/>
          </a:bodyPr>
          <a:lstStyle/>
          <a:p>
            <a:r>
              <a:rPr kumimoji="1" lang="zh-CN" altLang="en-US" dirty="0"/>
              <a:t>代码类结构图</a:t>
            </a:r>
            <a:endParaRPr kumimoji="1" lang="zh-CN" altLang="en-US" dirty="0"/>
          </a:p>
        </p:txBody>
      </p:sp>
      <p:sp>
        <p:nvSpPr>
          <p:cNvPr id="3" name="内容占位符 2"/>
          <p:cNvSpPr>
            <a:spLocks noGrp="true"/>
          </p:cNvSpPr>
          <p:nvPr>
            <p:ph idx="1"/>
          </p:nvPr>
        </p:nvSpPr>
        <p:spPr/>
        <p:txBody>
          <a:bodyPr/>
          <a:lstStyle/>
          <a:p>
            <a:endParaRPr kumimoji="1" lang="zh-CN" altLang="en-US" dirty="0"/>
          </a:p>
        </p:txBody>
      </p:sp>
      <p:pic>
        <p:nvPicPr>
          <p:cNvPr id="4" name="图片 3"/>
          <p:cNvPicPr>
            <a:picLocks noChangeAspect="true"/>
          </p:cNvPicPr>
          <p:nvPr/>
        </p:nvPicPr>
        <p:blipFill>
          <a:blip r:embed="rId1"/>
          <a:stretch>
            <a:fillRect/>
          </a:stretch>
        </p:blipFill>
        <p:spPr>
          <a:xfrm>
            <a:off x="3175" y="1302298"/>
            <a:ext cx="12185546" cy="4678900"/>
          </a:xfrm>
          <a:prstGeom prst="rect">
            <a:avLst/>
          </a:prstGeom>
        </p:spPr>
      </p:pic>
    </p:spTree>
  </p:cSld>
  <p:clrMapOvr>
    <a:masterClrMapping/>
  </p:clrMapOvr>
</p:sld>
</file>

<file path=ppt/theme/theme1.xml><?xml version="1.0" encoding="utf-8"?>
<a:theme xmlns:a="http://schemas.openxmlformats.org/drawingml/2006/main" name="库">
  <a:themeElements>
    <a:clrScheme name="库">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库">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库">
      <a:fillStyleLst>
        <a:solidFill>
          <a:schemeClr val="phClr"/>
        </a:solidFill>
        <a:gradFill rotWithShape="true">
          <a:gsLst>
            <a:gs pos="0">
              <a:schemeClr val="phClr">
                <a:tint val="54000"/>
                <a:alpha val="100000"/>
                <a:satMod val="105000"/>
                <a:lumMod val="110000"/>
              </a:schemeClr>
            </a:gs>
            <a:gs pos="100000">
              <a:schemeClr val="phClr">
                <a:tint val="78000"/>
                <a:alpha val="92000"/>
                <a:satMod val="109000"/>
                <a:lumMod val="100000"/>
              </a:schemeClr>
            </a:gs>
          </a:gsLst>
          <a:lin ang="5400000" scaled="false"/>
        </a:gradFill>
        <a:gradFill rotWithShape="true">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false"/>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true">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0</TotalTime>
  <Words>11597</Words>
  <Application>WPS 演示</Application>
  <PresentationFormat>宽屏</PresentationFormat>
  <Paragraphs>575</Paragraphs>
  <Slides>134</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134</vt:i4>
      </vt:variant>
    </vt:vector>
  </HeadingPairs>
  <TitlesOfParts>
    <vt:vector size="148" baseType="lpstr">
      <vt:lpstr>Arial</vt:lpstr>
      <vt:lpstr>宋体</vt:lpstr>
      <vt:lpstr>Wingdings</vt:lpstr>
      <vt:lpstr>楷体_GB2312</vt:lpstr>
      <vt:lpstr>新宋体</vt:lpstr>
      <vt:lpstr>等线 Light</vt:lpstr>
      <vt:lpstr>Gill Sans MT</vt:lpstr>
      <vt:lpstr>等线</vt:lpstr>
      <vt:lpstr>微软雅黑</vt:lpstr>
      <vt:lpstr>Arial Unicode MS</vt:lpstr>
      <vt:lpstr>DengXian</vt:lpstr>
      <vt:lpstr>仿宋</vt:lpstr>
      <vt:lpstr>Times New Roman</vt:lpstr>
      <vt:lpstr>库</vt:lpstr>
      <vt:lpstr>第八讲 行为型软件设计模式</vt:lpstr>
      <vt:lpstr>设计模式的分类</vt:lpstr>
      <vt:lpstr>行为型软件设计模式</vt:lpstr>
      <vt:lpstr>4.1迭代器设计模式</vt:lpstr>
      <vt:lpstr>现实中的问题的实现</vt:lpstr>
      <vt:lpstr>电视是频道的集合</vt:lpstr>
      <vt:lpstr>电视</vt:lpstr>
      <vt:lpstr>遥控器</vt:lpstr>
      <vt:lpstr>遥控器的实现</vt:lpstr>
      <vt:lpstr>接着我们实现整个调用</vt:lpstr>
      <vt:lpstr>电视初试化和遥控器绑定</vt:lpstr>
      <vt:lpstr>点击遥控器的每个按钮-输入制定频道</vt:lpstr>
      <vt:lpstr>点击遥控器的每个按钮-向前</vt:lpstr>
      <vt:lpstr>点击遥控器的每个按钮-向后</vt:lpstr>
      <vt:lpstr>点击遥控器的每个按钮-首频道</vt:lpstr>
      <vt:lpstr>类图</vt:lpstr>
      <vt:lpstr>这就引入了迭代器设计模式</vt:lpstr>
      <vt:lpstr>代码实现-抽象迭代器的接口</vt:lpstr>
      <vt:lpstr>实现</vt:lpstr>
      <vt:lpstr>调用</vt:lpstr>
      <vt:lpstr>书上的例子讲解</vt:lpstr>
      <vt:lpstr>访问者模式</vt:lpstr>
      <vt:lpstr>访问者模式</vt:lpstr>
      <vt:lpstr>直白点说</vt:lpstr>
      <vt:lpstr>在直白点</vt:lpstr>
      <vt:lpstr>举个例子-用代码实现账本系统</vt:lpstr>
      <vt:lpstr>先不看标准结构，我看看代码</vt:lpstr>
      <vt:lpstr>每个权限的人员都可以对账本进行如下的动作</vt:lpstr>
      <vt:lpstr>每个公司的财务账本都可以分类成收入和支出</vt:lpstr>
      <vt:lpstr>具体的每个业务角色个子视角的实现</vt:lpstr>
      <vt:lpstr>CPA的视角</vt:lpstr>
      <vt:lpstr>账本</vt:lpstr>
      <vt:lpstr>客户端</vt:lpstr>
      <vt:lpstr>类结构图</vt:lpstr>
      <vt:lpstr>经过抽象我们可以得出访问者模式标准结构</vt:lpstr>
      <vt:lpstr>访问者模式解释</vt:lpstr>
      <vt:lpstr>代码实现</vt:lpstr>
      <vt:lpstr>PowerPoint 演示文稿</vt:lpstr>
      <vt:lpstr>PowerPoint 演示文稿</vt:lpstr>
      <vt:lpstr>访问者模式的几个特点：</vt:lpstr>
      <vt:lpstr>命令模式</vt:lpstr>
      <vt:lpstr>第一版控制灯代码</vt:lpstr>
      <vt:lpstr>现在我把灯换成音响</vt:lpstr>
      <vt:lpstr>问题来了</vt:lpstr>
      <vt:lpstr>PowerPoint 演示文稿</vt:lpstr>
      <vt:lpstr>PowerPoint 演示文稿</vt:lpstr>
      <vt:lpstr>新问题</vt:lpstr>
      <vt:lpstr>逐步发现</vt:lpstr>
      <vt:lpstr>但是我们发现</vt:lpstr>
      <vt:lpstr>每种电器的开关动作</vt:lpstr>
      <vt:lpstr>电器通用接口</vt:lpstr>
      <vt:lpstr>音响及灯具的实现</vt:lpstr>
      <vt:lpstr>线路的实现</vt:lpstr>
      <vt:lpstr>业务逻辑的实现</vt:lpstr>
      <vt:lpstr>类结构如下</vt:lpstr>
      <vt:lpstr>这种模式就是命令模式</vt:lpstr>
      <vt:lpstr>标准结构如下：</vt:lpstr>
      <vt:lpstr>代码如下</vt:lpstr>
      <vt:lpstr>PowerPoint 演示文稿</vt:lpstr>
      <vt:lpstr>客户端</vt:lpstr>
      <vt:lpstr>书上代码解释</vt:lpstr>
      <vt:lpstr>中介模式</vt:lpstr>
      <vt:lpstr>PowerPoint 演示文稿</vt:lpstr>
      <vt:lpstr>PowerPoint 演示文稿</vt:lpstr>
      <vt:lpstr>弱爆了</vt:lpstr>
      <vt:lpstr>改进</vt:lpstr>
      <vt:lpstr>PowerPoint 演示文稿</vt:lpstr>
      <vt:lpstr>PowerPoint 演示文稿</vt:lpstr>
      <vt:lpstr>PowerPoint 演示文稿</vt:lpstr>
      <vt:lpstr>PowerPoint 演示文稿</vt:lpstr>
      <vt:lpstr>这样写代码还是很麻烦</vt:lpstr>
      <vt:lpstr>PowerPoint 演示文稿</vt:lpstr>
      <vt:lpstr>PowerPoint 演示文稿</vt:lpstr>
      <vt:lpstr>PowerPoint 演示文稿</vt:lpstr>
      <vt:lpstr>PowerPoint 演示文稿</vt:lpstr>
      <vt:lpstr>PowerPoint 演示文稿</vt:lpstr>
      <vt:lpstr>PowerPoint 演示文稿</vt:lpstr>
      <vt:lpstr>这就是中介者模式模式</vt:lpstr>
      <vt:lpstr>我们可以稍微抽象一下</vt:lpstr>
      <vt:lpstr>代码实现</vt:lpstr>
      <vt:lpstr>PowerPoint 演示文稿</vt:lpstr>
      <vt:lpstr>PowerPoint 演示文稿</vt:lpstr>
      <vt:lpstr>书上代码说明</vt:lpstr>
      <vt:lpstr>策略模式</vt:lpstr>
      <vt:lpstr>第一版程序</vt:lpstr>
      <vt:lpstr>PowerPoint 演示文稿</vt:lpstr>
      <vt:lpstr>回头分析一下代码</vt:lpstr>
      <vt:lpstr>发现</vt:lpstr>
      <vt:lpstr>优化</vt:lpstr>
      <vt:lpstr>优化代码-实现打折类</vt:lpstr>
      <vt:lpstr>工厂类</vt:lpstr>
      <vt:lpstr>修改电影票</vt:lpstr>
      <vt:lpstr>客户端不变</vt:lpstr>
      <vt:lpstr>不错啊</vt:lpstr>
      <vt:lpstr>发现规律没？</vt:lpstr>
      <vt:lpstr>每一次会用到的逻辑</vt:lpstr>
      <vt:lpstr>对应的折扣算法类</vt:lpstr>
      <vt:lpstr>客户端</vt:lpstr>
      <vt:lpstr>代码类结构图</vt:lpstr>
      <vt:lpstr>这就是策略模式</vt:lpstr>
      <vt:lpstr>我们表述的严谨点</vt:lpstr>
      <vt:lpstr>策略模式定义</vt:lpstr>
      <vt:lpstr>在策略模式结构图中包含如下几个角色：</vt:lpstr>
      <vt:lpstr>标准结构代码实现</vt:lpstr>
      <vt:lpstr>客户端使用</vt:lpstr>
      <vt:lpstr>书上的例子</vt:lpstr>
      <vt:lpstr>状态模式</vt:lpstr>
      <vt:lpstr>问题</vt:lpstr>
      <vt:lpstr>好熟悉啊</vt:lpstr>
      <vt:lpstr>看同一个状态的代码- STOPOPENED_STATE</vt:lpstr>
      <vt:lpstr>再看- STOPCLOSED_STATE </vt:lpstr>
      <vt:lpstr>再看- RUNING_STATE </vt:lpstr>
      <vt:lpstr>同理- LIFTOFF_STATE </vt:lpstr>
      <vt:lpstr>发现了同一个规律</vt:lpstr>
      <vt:lpstr>那么我们的电梯状态是不是能封装成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改写Elevator</vt:lpstr>
      <vt:lpstr>面板测试代码</vt:lpstr>
      <vt:lpstr>整体代码类图</vt:lpstr>
      <vt:lpstr>分析一下</vt:lpstr>
      <vt:lpstr>抽象一下</vt:lpstr>
      <vt:lpstr>代码实现</vt:lpstr>
      <vt:lpstr>客户端面板</vt:lpstr>
      <vt:lpstr>说明</vt:lpstr>
      <vt:lpstr>状态模式与策略模式</vt:lpstr>
      <vt:lpstr>优点</vt:lpstr>
      <vt:lpstr>缺点</vt:lpstr>
      <vt:lpstr>书上代码解释</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第四讲 行为型软件设计模式</dc:title>
  <dc:creator>Microsoft Office 用户</dc:creator>
  <cp:lastModifiedBy>王友</cp:lastModifiedBy>
  <cp:revision>375</cp:revision>
  <dcterms:created xsi:type="dcterms:W3CDTF">2020-09-08T00:24:00Z</dcterms:created>
  <dcterms:modified xsi:type="dcterms:W3CDTF">2020-09-08T00:24:00Z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2052-11.1.0.9615</vt:lpwstr>
  </property>
</Properties>
</file>